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  <p:sldMasterId id="2147483724" r:id="rId2"/>
    <p:sldMasterId id="2147483741" r:id="rId3"/>
  </p:sldMasterIdLst>
  <p:notesMasterIdLst>
    <p:notesMasterId r:id="rId15"/>
  </p:notesMasterIdLst>
  <p:sldIdLst>
    <p:sldId id="256" r:id="rId4"/>
    <p:sldId id="257" r:id="rId5"/>
    <p:sldId id="258" r:id="rId6"/>
    <p:sldId id="259" r:id="rId7"/>
    <p:sldId id="263" r:id="rId8"/>
    <p:sldId id="272" r:id="rId9"/>
    <p:sldId id="273" r:id="rId10"/>
    <p:sldId id="274" r:id="rId11"/>
    <p:sldId id="275" r:id="rId12"/>
    <p:sldId id="276" r:id="rId13"/>
    <p:sldId id="277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Başlıksız Bölüm" id="{60746BA8-19B2-439F-9C0E-AEE004731A05}">
          <p14:sldIdLst>
            <p14:sldId id="256"/>
            <p14:sldId id="257"/>
            <p14:sldId id="258"/>
            <p14:sldId id="259"/>
            <p14:sldId id="263"/>
            <p14:sldId id="272"/>
            <p14:sldId id="273"/>
            <p14:sldId id="274"/>
            <p14:sldId id="275"/>
            <p14:sldId id="276"/>
            <p14:sldId id="27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silkan kilic" initials="ak" lastIdx="1" clrIdx="0">
    <p:extLst>
      <p:ext uri="{19B8F6BF-5375-455C-9EA6-DF929625EA0E}">
        <p15:presenceInfo xmlns:p15="http://schemas.microsoft.com/office/powerpoint/2012/main" userId="S::394910@ogr.ktu.edu.tr::c59f13e3-4219-4018-9d89-8ab70caeea8d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3" d="100"/>
          <a:sy n="93" d="100"/>
        </p:scale>
        <p:origin x="274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19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 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EC1063-5465-428F-98A0-1975F6B3B77A}" type="datetimeFigureOut">
              <a:rPr lang="tr-TR" smtClean="0"/>
              <a:t>29.03.2021</a:t>
            </a:fld>
            <a:endParaRPr lang="tr-TR"/>
          </a:p>
        </p:txBody>
      </p:sp>
      <p:sp>
        <p:nvSpPr>
          <p:cNvPr id="4" name="Slayt Resmi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8E2D1F-7BEE-4F2C-90ED-5469EC2EA0FC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7166922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8E2D1F-7BEE-4F2C-90ED-5469EC2EA0FC}" type="slidenum">
              <a:rPr lang="tr-TR" smtClean="0"/>
              <a:t>5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7873157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1" descr="Tag=AccentColor&#10;Flavor=Light&#10;Target=Fill">
            <a:extLst>
              <a:ext uri="{FF2B5EF4-FFF2-40B4-BE49-F238E27FC236}">
                <a16:creationId xmlns:a16="http://schemas.microsoft.com/office/drawing/2014/main" id="{0D57E7FA-E8FC-45AC-868F-CDC8144939D6}"/>
              </a:ext>
            </a:extLst>
          </p:cNvPr>
          <p:cNvSpPr/>
          <p:nvPr/>
        </p:nvSpPr>
        <p:spPr>
          <a:xfrm rot="10800000" flipV="1">
            <a:off x="2599854" y="527562"/>
            <a:ext cx="6992292" cy="5102484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7094A5-EB6F-441D-88F8-CD7A30C847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8760" y="1591056"/>
            <a:ext cx="5705856" cy="3264408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7CE1E3-3929-42A6-81B7-056BD88EF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28616"/>
            <a:ext cx="5705856" cy="996696"/>
          </a:xfrm>
        </p:spPr>
        <p:txBody>
          <a:bodyPr/>
          <a:lstStyle>
            <a:lvl1pPr marL="0" indent="0" algn="l">
              <a:buNone/>
              <a:defRPr sz="2400" cap="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E951E3-0794-422C-AF76-0AD4A7FB1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3/29/2021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4EBFA8-0291-4D77-A9D9-B17FC2382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7AC4D4-C4EE-4624-A329-C608A1D5A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8628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aphic 1" descr="Tag=AccentColor&#10;Flavor=Light&#10;Target=Fill">
            <a:extLst>
              <a:ext uri="{FF2B5EF4-FFF2-40B4-BE49-F238E27FC236}">
                <a16:creationId xmlns:a16="http://schemas.microsoft.com/office/drawing/2014/main" id="{0EE21C0F-70D8-4F3C-9392-07559C90EE6E}"/>
              </a:ext>
            </a:extLst>
          </p:cNvPr>
          <p:cNvSpPr/>
          <p:nvPr/>
        </p:nvSpPr>
        <p:spPr>
          <a:xfrm rot="10800000" flipH="1" flipV="1">
            <a:off x="684965" y="1332237"/>
            <a:ext cx="5263732" cy="3841102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B1DFE-8154-440D-93CF-FEF7860E8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9032" y="2523744"/>
            <a:ext cx="3831336" cy="1453896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D9D1F5-05CC-48F3-A314-315EF17030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711696" y="640079"/>
            <a:ext cx="4837176" cy="556869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1807DE-1178-4BBB-89D8-9046239C2D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55064" y="4087368"/>
            <a:ext cx="3319272" cy="649224"/>
          </a:xfrm>
        </p:spPr>
        <p:txBody>
          <a:bodyPr>
            <a:noAutofit/>
          </a:bodyPr>
          <a:lstStyle>
            <a:lvl1pPr marL="0" indent="0" algn="ctr">
              <a:buNone/>
              <a:defRPr sz="2000" cap="all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48EA59-A1BC-48B7-9495-6D5C6035B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3/29/2021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F85A72-B50F-440E-AAD3-53C099F6D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C2D00B-4207-4720-8C68-605CAFDD5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9047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C888B-58B8-4428-8B1D-4E26FC5DD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14F67B-D516-42FA-A2CA-2DCD37CFE8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2BA5FF-4919-4FF8-9C04-06CE156B7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3/29/2021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EDA970-128E-4150-8E5A-A1B056E83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EC6CD1-EE5E-42EF-B76D-BB803BA6A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3499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0C2A1B-34CA-4877-9435-D77DF32575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255E5E-4A81-44CC-8D99-F56E625D46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CEECF-A221-4ECC-AD9C-E197D516D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3/29/2021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8F41AE-0DDE-49ED-9F0C-E0E16F599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B47FB7-77F0-4C43-B81E-D04B31C95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4794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tr-TR"/>
              <a:t>Asıl alt başlık stilini düzenlemek için tıklayın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3/29/2021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21246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3/29/2021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5449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3/29/2021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085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3/29/2021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3192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3/29/2021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70065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3/29/2021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7684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3/29/2021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2874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 descr="Tag=AccentColor&#10;Flavor=Light&#10;Target=Fill">
            <a:extLst>
              <a:ext uri="{FF2B5EF4-FFF2-40B4-BE49-F238E27FC236}">
                <a16:creationId xmlns:a16="http://schemas.microsoft.com/office/drawing/2014/main" id="{13B7BB51-92B8-4089-8DAB-1202A4D1C6A3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1051560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BAE770-8363-44CD-8A22-AB26C5C53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3/29/2021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3428F0-E5C2-42A1-AB2F-1A19FFAD1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88636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3/29/2021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21820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tr-TR"/>
              <a:t>Resim eklemek için simgeye tıklayın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3/29/2021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36109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şlık ve Resim Yazıs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3/29/2021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44620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sim Yazılı Alınt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3/29/2021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6733387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İsim Kart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3/29/2021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97186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lıntı İsim Kart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3/29/2021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2555895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oğru veya Yanlı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3/29/2021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80880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3/29/2021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34189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3/29/2021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16850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tr-TR"/>
              <a:t>Asıl alt başlık stilini düzenlemek için tıklayın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3/29/2021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9302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9" descr="Tag=AccentColor&#10;Flavor=Light&#10;Target=Fill">
            <a:extLst>
              <a:ext uri="{FF2B5EF4-FFF2-40B4-BE49-F238E27FC236}">
                <a16:creationId xmlns:a16="http://schemas.microsoft.com/office/drawing/2014/main" id="{DB2CE8D6-5B4E-4EBE-9ED5-A1DA7E2A5CDA}"/>
              </a:ext>
            </a:extLst>
          </p:cNvPr>
          <p:cNvSpPr/>
          <p:nvPr/>
        </p:nvSpPr>
        <p:spPr>
          <a:xfrm>
            <a:off x="7209816" y="0"/>
            <a:ext cx="4143984" cy="5747660"/>
          </a:xfrm>
          <a:custGeom>
            <a:avLst/>
            <a:gdLst>
              <a:gd name="connsiteX0" fmla="*/ 0 w 3843750"/>
              <a:gd name="connsiteY0" fmla="*/ 346 h 5956080"/>
              <a:gd name="connsiteX1" fmla="*/ 72373 w 3843750"/>
              <a:gd name="connsiteY1" fmla="*/ 2447534 h 5956080"/>
              <a:gd name="connsiteX2" fmla="*/ 145093 w 3843750"/>
              <a:gd name="connsiteY2" fmla="*/ 3878724 h 5956080"/>
              <a:gd name="connsiteX3" fmla="*/ 237897 w 3843750"/>
              <a:gd name="connsiteY3" fmla="*/ 4208041 h 5956080"/>
              <a:gd name="connsiteX4" fmla="*/ 281875 w 3843750"/>
              <a:gd name="connsiteY4" fmla="*/ 4677601 h 5956080"/>
              <a:gd name="connsiteX5" fmla="*/ 360135 w 3843750"/>
              <a:gd name="connsiteY5" fmla="*/ 5287407 h 5956080"/>
              <a:gd name="connsiteX6" fmla="*/ 414155 w 3843750"/>
              <a:gd name="connsiteY6" fmla="*/ 5817914 h 5956080"/>
              <a:gd name="connsiteX7" fmla="*/ 681487 w 3843750"/>
              <a:gd name="connsiteY7" fmla="*/ 5914873 h 5956080"/>
              <a:gd name="connsiteX8" fmla="*/ 892373 w 3843750"/>
              <a:gd name="connsiteY8" fmla="*/ 5605295 h 5956080"/>
              <a:gd name="connsiteX9" fmla="*/ 1027770 w 3843750"/>
              <a:gd name="connsiteY9" fmla="*/ 5804063 h 5956080"/>
              <a:gd name="connsiteX10" fmla="*/ 1200566 w 3843750"/>
              <a:gd name="connsiteY10" fmla="*/ 5527036 h 5956080"/>
              <a:gd name="connsiteX11" fmla="*/ 1348083 w 3843750"/>
              <a:gd name="connsiteY11" fmla="*/ 5363590 h 5956080"/>
              <a:gd name="connsiteX12" fmla="*/ 1425997 w 3843750"/>
              <a:gd name="connsiteY12" fmla="*/ 4800532 h 5956080"/>
              <a:gd name="connsiteX13" fmla="*/ 1517416 w 3843750"/>
              <a:gd name="connsiteY13" fmla="*/ 4640549 h 5956080"/>
              <a:gd name="connsiteX14" fmla="*/ 1569705 w 3843750"/>
              <a:gd name="connsiteY14" fmla="*/ 4803995 h 5956080"/>
              <a:gd name="connsiteX15" fmla="*/ 1530921 w 3843750"/>
              <a:gd name="connsiteY15" fmla="*/ 5433885 h 5956080"/>
              <a:gd name="connsiteX16" fmla="*/ 1614721 w 3843750"/>
              <a:gd name="connsiteY16" fmla="*/ 5319957 h 5956080"/>
              <a:gd name="connsiteX17" fmla="*/ 1800676 w 3843750"/>
              <a:gd name="connsiteY17" fmla="*/ 4608691 h 5956080"/>
              <a:gd name="connsiteX18" fmla="*/ 1918759 w 3843750"/>
              <a:gd name="connsiteY18" fmla="*/ 4486799 h 5956080"/>
              <a:gd name="connsiteX19" fmla="*/ 2009139 w 3843750"/>
              <a:gd name="connsiteY19" fmla="*/ 4715000 h 5956080"/>
              <a:gd name="connsiteX20" fmla="*/ 2135532 w 3843750"/>
              <a:gd name="connsiteY20" fmla="*/ 5321689 h 5956080"/>
              <a:gd name="connsiteX21" fmla="*/ 2209291 w 3843750"/>
              <a:gd name="connsiteY21" fmla="*/ 5028733 h 5956080"/>
              <a:gd name="connsiteX22" fmla="*/ 2501208 w 3843750"/>
              <a:gd name="connsiteY22" fmla="*/ 4457711 h 5956080"/>
              <a:gd name="connsiteX23" fmla="*/ 2695127 w 3843750"/>
              <a:gd name="connsiteY23" fmla="*/ 4973674 h 5956080"/>
              <a:gd name="connsiteX24" fmla="*/ 2825329 w 3843750"/>
              <a:gd name="connsiteY24" fmla="*/ 4563328 h 5956080"/>
              <a:gd name="connsiteX25" fmla="*/ 2904628 w 3843750"/>
              <a:gd name="connsiteY25" fmla="*/ 4466368 h 5956080"/>
              <a:gd name="connsiteX26" fmla="*/ 2922635 w 3843750"/>
              <a:gd name="connsiteY26" fmla="*/ 4519696 h 5956080"/>
              <a:gd name="connsiteX27" fmla="*/ 3089544 w 3843750"/>
              <a:gd name="connsiteY27" fmla="*/ 3606545 h 5956080"/>
              <a:gd name="connsiteX28" fmla="*/ 3150490 w 3843750"/>
              <a:gd name="connsiteY28" fmla="*/ 3989882 h 5956080"/>
              <a:gd name="connsiteX29" fmla="*/ 3755448 w 3843750"/>
              <a:gd name="connsiteY29" fmla="*/ 1538193 h 5956080"/>
              <a:gd name="connsiteX30" fmla="*/ 3850330 w 3843750"/>
              <a:gd name="connsiteY30" fmla="*/ 0 h 5956080"/>
              <a:gd name="connsiteX31" fmla="*/ 0 w 3843750"/>
              <a:gd name="connsiteY31" fmla="*/ 0 h 5956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843750" h="5956080">
                <a:moveTo>
                  <a:pt x="0" y="346"/>
                </a:moveTo>
                <a:cubicBezTo>
                  <a:pt x="12120" y="1234155"/>
                  <a:pt x="72720" y="2447534"/>
                  <a:pt x="72373" y="2447534"/>
                </a:cubicBezTo>
                <a:cubicBezTo>
                  <a:pt x="72720" y="2449265"/>
                  <a:pt x="114274" y="3641520"/>
                  <a:pt x="145093" y="3878724"/>
                </a:cubicBezTo>
                <a:cubicBezTo>
                  <a:pt x="176258" y="4119392"/>
                  <a:pt x="210194" y="3969797"/>
                  <a:pt x="237897" y="4208041"/>
                </a:cubicBezTo>
                <a:cubicBezTo>
                  <a:pt x="250017" y="4367677"/>
                  <a:pt x="237204" y="4527661"/>
                  <a:pt x="281875" y="4677601"/>
                </a:cubicBezTo>
                <a:cubicBezTo>
                  <a:pt x="278758" y="4908226"/>
                  <a:pt x="338319" y="5059552"/>
                  <a:pt x="360135" y="5287407"/>
                </a:cubicBezTo>
                <a:cubicBezTo>
                  <a:pt x="370177" y="5468860"/>
                  <a:pt x="348015" y="5649274"/>
                  <a:pt x="414155" y="5817914"/>
                </a:cubicBezTo>
                <a:cubicBezTo>
                  <a:pt x="467137" y="5947770"/>
                  <a:pt x="534662" y="6049578"/>
                  <a:pt x="681487" y="5914873"/>
                </a:cubicBezTo>
                <a:cubicBezTo>
                  <a:pt x="680448" y="5747964"/>
                  <a:pt x="925963" y="5772897"/>
                  <a:pt x="892373" y="5605295"/>
                </a:cubicBezTo>
                <a:cubicBezTo>
                  <a:pt x="1003184" y="5641309"/>
                  <a:pt x="945009" y="5759046"/>
                  <a:pt x="1027770" y="5804063"/>
                </a:cubicBezTo>
                <a:cubicBezTo>
                  <a:pt x="1099105" y="5719915"/>
                  <a:pt x="1051664" y="5551968"/>
                  <a:pt x="1200566" y="5527036"/>
                </a:cubicBezTo>
                <a:cubicBezTo>
                  <a:pt x="1352931" y="5564088"/>
                  <a:pt x="1336655" y="5453970"/>
                  <a:pt x="1348083" y="5363590"/>
                </a:cubicBezTo>
                <a:cubicBezTo>
                  <a:pt x="1370938" y="5149586"/>
                  <a:pt x="1389291" y="5009687"/>
                  <a:pt x="1425997" y="4800532"/>
                </a:cubicBezTo>
                <a:cubicBezTo>
                  <a:pt x="1436385" y="4748243"/>
                  <a:pt x="1415608" y="4628775"/>
                  <a:pt x="1517416" y="4640549"/>
                </a:cubicBezTo>
                <a:cubicBezTo>
                  <a:pt x="1596022" y="4651976"/>
                  <a:pt x="1566242" y="4746512"/>
                  <a:pt x="1569705" y="4803995"/>
                </a:cubicBezTo>
                <a:cubicBezTo>
                  <a:pt x="1600177" y="5128809"/>
                  <a:pt x="1532998" y="5109763"/>
                  <a:pt x="1530921" y="5433885"/>
                </a:cubicBezTo>
                <a:cubicBezTo>
                  <a:pt x="1530574" y="5446697"/>
                  <a:pt x="1580786" y="5458125"/>
                  <a:pt x="1614721" y="5319957"/>
                </a:cubicBezTo>
                <a:cubicBezTo>
                  <a:pt x="1681208" y="5047432"/>
                  <a:pt x="1760507" y="4832736"/>
                  <a:pt x="1800676" y="4608691"/>
                </a:cubicBezTo>
                <a:cubicBezTo>
                  <a:pt x="1848463" y="4656824"/>
                  <a:pt x="1889671" y="4439704"/>
                  <a:pt x="1918759" y="4486799"/>
                </a:cubicBezTo>
                <a:cubicBezTo>
                  <a:pt x="1932264" y="4566098"/>
                  <a:pt x="1956503" y="4642626"/>
                  <a:pt x="2009139" y="4715000"/>
                </a:cubicBezTo>
                <a:cubicBezTo>
                  <a:pt x="2054502" y="4933851"/>
                  <a:pt x="2004983" y="5137812"/>
                  <a:pt x="2135532" y="5321689"/>
                </a:cubicBezTo>
                <a:cubicBezTo>
                  <a:pt x="2135532" y="5321689"/>
                  <a:pt x="2137610" y="5265245"/>
                  <a:pt x="2209291" y="5028733"/>
                </a:cubicBezTo>
                <a:cubicBezTo>
                  <a:pt x="2267120" y="4838277"/>
                  <a:pt x="2341225" y="4936622"/>
                  <a:pt x="2501208" y="4457711"/>
                </a:cubicBezTo>
                <a:cubicBezTo>
                  <a:pt x="2545186" y="4641934"/>
                  <a:pt x="2446495" y="4877753"/>
                  <a:pt x="2695127" y="4973674"/>
                </a:cubicBezTo>
                <a:cubicBezTo>
                  <a:pt x="2743260" y="4833775"/>
                  <a:pt x="2706208" y="4662365"/>
                  <a:pt x="2825329" y="4563328"/>
                </a:cubicBezTo>
                <a:cubicBezTo>
                  <a:pt x="2859958" y="4534586"/>
                  <a:pt x="2884890" y="4501689"/>
                  <a:pt x="2904628" y="4466368"/>
                </a:cubicBezTo>
                <a:cubicBezTo>
                  <a:pt x="2910515" y="4484375"/>
                  <a:pt x="2916749" y="4503074"/>
                  <a:pt x="2922635" y="4519696"/>
                </a:cubicBezTo>
                <a:cubicBezTo>
                  <a:pt x="2946529" y="4491647"/>
                  <a:pt x="3082618" y="3784882"/>
                  <a:pt x="3089544" y="3606545"/>
                </a:cubicBezTo>
                <a:cubicBezTo>
                  <a:pt x="3124172" y="3733285"/>
                  <a:pt x="3150490" y="3989882"/>
                  <a:pt x="3150490" y="3989882"/>
                </a:cubicBezTo>
                <a:cubicBezTo>
                  <a:pt x="3150490" y="3989882"/>
                  <a:pt x="3300085" y="3936900"/>
                  <a:pt x="3755448" y="1538193"/>
                </a:cubicBezTo>
                <a:cubicBezTo>
                  <a:pt x="3791461" y="1348775"/>
                  <a:pt x="3824704" y="697762"/>
                  <a:pt x="3850330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AD5705-B027-4C44-B38A-60296E29E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078991"/>
            <a:ext cx="5266944" cy="3136392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8BBAC4-9088-44CF-BA2D-B8DD24FB5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279392"/>
            <a:ext cx="5266944" cy="1500187"/>
          </a:xfrm>
        </p:spPr>
        <p:txBody>
          <a:bodyPr/>
          <a:lstStyle>
            <a:lvl1pPr marL="0" indent="0">
              <a:buNone/>
              <a:defRPr sz="24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93FB3F-D2A6-4919-B57B-C08861D46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3/29/2021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9049E0-6BE5-43FA-A4D4-ACAFC871A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8C28D-1479-4F15-B906-0AEBBCCA8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98255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3/29/2021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36698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3/29/2021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18568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3/29/2021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35229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3/29/2021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59518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3/29/2021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05031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3/29/2021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55949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3/29/2021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61195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tr-TR"/>
              <a:t>Resim eklemek için simgeye tıklayın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3C04E684-10F4-4CC3-A0B9-F03AA7BE37CF}" type="datetimeFigureOut">
              <a:rPr lang="en-US" smtClean="0"/>
              <a:t>3/29/2021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46740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Yazılı Panoramik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tr-TR"/>
              <a:t>Resim eklemek için simgeye tıklayın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3/29/2021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34490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şlık ve Resim Yazıs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3/29/2021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0676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FD51F360-8860-4FB5-A0A5-773473DD8B39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A77EC9-372A-4ECA-9088-780532AF0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882CE-1B27-414A-9B06-AA5D2DB683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397E60-5D92-4530-96D1-FC09AF3C27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9088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4240FE-0C6A-47E9-9B0A-7B3C60877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3/29/2021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71AE1B-BB18-4C7E-AA77-3A4D401A5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FA7B1D-FEDD-4E29-A352-29E5F498B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88972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sim Yazılı Alınt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tr-TR"/>
              <a:t>Asıl metin stillerini düzenlemek için tıklayın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3/29/2021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23003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İsim Kart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tr-TR"/>
              <a:t>Asıl metin stillerini düzenlemek için tıklayın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3/29/2021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15027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lıntı İsim Kart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tr-TR"/>
              <a:t>Asıl metin stillerini düzenlemek için tıklayın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3/29/2021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58019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oğru veya Yanlı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tr-TR"/>
              <a:t>Asıl metin stillerini düzenlemek için tıklayın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3/29/2021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69666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3/29/2021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05398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3/29/2021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8057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 descr="Tag=AccentColor&#10;Flavor=Light&#10;Target=Fill">
            <a:extLst>
              <a:ext uri="{FF2B5EF4-FFF2-40B4-BE49-F238E27FC236}">
                <a16:creationId xmlns:a16="http://schemas.microsoft.com/office/drawing/2014/main" id="{527D753D-3426-457C-9082-B92894509EC0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4D2B94-0682-4185-BCE3-89AF214A4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65C47E-B85E-4B3E-A669-DEEC7F5DF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24517F-FE8C-49AD-9A52-0F43010526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0C73EC-7117-4DC2-9075-14102F2E28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190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D9A323-865B-4177-8F98-9BA304E022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190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A4E5D6-7075-4584-BD43-D966F0B58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3/29/2021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38B83D-8A05-4F3C-A409-1602C9630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D250E7-8A73-449C-A140-A2A2582D7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3929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raphic 1" descr="Tag=AccentColor&#10;Flavor=Light&#10;Target=Fill">
            <a:extLst>
              <a:ext uri="{FF2B5EF4-FFF2-40B4-BE49-F238E27FC236}">
                <a16:creationId xmlns:a16="http://schemas.microsoft.com/office/drawing/2014/main" id="{AAFBE1F6-FC6D-4C3D-9AC3-97028E6F18C7}"/>
              </a:ext>
            </a:extLst>
          </p:cNvPr>
          <p:cNvSpPr/>
          <p:nvPr/>
        </p:nvSpPr>
        <p:spPr>
          <a:xfrm rot="10800000" flipV="1">
            <a:off x="1969639" y="181596"/>
            <a:ext cx="8252722" cy="6022258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2825A4-268B-4301-8432-F9E9B2661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3784" y="1572768"/>
            <a:ext cx="6501384" cy="4096512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33410F-8A90-47F6-BD39-4AC0E4358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3/29/2021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D819A9-F8DE-4E5C-AFC3-E0105ACD8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E25320-A12F-4F3E-8EC9-11292FF36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8249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3/29/2021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0345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 descr="Mask ID=&#10;Mask position=bottom, center&#10;Mask family= brushstroke, landscape, wide">
            <a:extLst>
              <a:ext uri="{FF2B5EF4-FFF2-40B4-BE49-F238E27FC236}">
                <a16:creationId xmlns:a16="http://schemas.microsoft.com/office/drawing/2014/main" id="{736BF44D-E8DD-45FA-931D-CBCC67D57944}"/>
              </a:ext>
            </a:extLst>
          </p:cNvPr>
          <p:cNvSpPr/>
          <p:nvPr/>
        </p:nvSpPr>
        <p:spPr>
          <a:xfrm>
            <a:off x="1768100" y="-1"/>
            <a:ext cx="10423900" cy="5920155"/>
          </a:xfrm>
          <a:custGeom>
            <a:avLst/>
            <a:gdLst>
              <a:gd name="connsiteX0" fmla="*/ 10423900 w 10423900"/>
              <a:gd name="connsiteY0" fmla="*/ 0 h 5491534"/>
              <a:gd name="connsiteX1" fmla="*/ 3493157 w 10423900"/>
              <a:gd name="connsiteY1" fmla="*/ 0 h 5491534"/>
              <a:gd name="connsiteX2" fmla="*/ 3493018 w 10423900"/>
              <a:gd name="connsiteY2" fmla="*/ 31 h 5491534"/>
              <a:gd name="connsiteX3" fmla="*/ 3245493 w 10423900"/>
              <a:gd name="connsiteY3" fmla="*/ 104839 h 5491534"/>
              <a:gd name="connsiteX4" fmla="*/ 4434802 w 10423900"/>
              <a:gd name="connsiteY4" fmla="*/ 284558 h 5491534"/>
              <a:gd name="connsiteX5" fmla="*/ 4011937 w 10423900"/>
              <a:gd name="connsiteY5" fmla="*/ 395559 h 5491534"/>
              <a:gd name="connsiteX6" fmla="*/ 3573213 w 10423900"/>
              <a:gd name="connsiteY6" fmla="*/ 474847 h 5491534"/>
              <a:gd name="connsiteX7" fmla="*/ 3097489 w 10423900"/>
              <a:gd name="connsiteY7" fmla="*/ 532990 h 5491534"/>
              <a:gd name="connsiteX8" fmla="*/ 2664052 w 10423900"/>
              <a:gd name="connsiteY8" fmla="*/ 649279 h 5491534"/>
              <a:gd name="connsiteX9" fmla="*/ 3795218 w 10423900"/>
              <a:gd name="connsiteY9" fmla="*/ 696852 h 5491534"/>
              <a:gd name="connsiteX10" fmla="*/ 3208492 w 10423900"/>
              <a:gd name="connsiteY10" fmla="*/ 802568 h 5491534"/>
              <a:gd name="connsiteX11" fmla="*/ 2727483 w 10423900"/>
              <a:gd name="connsiteY11" fmla="*/ 939999 h 5491534"/>
              <a:gd name="connsiteX12" fmla="*/ 2389190 w 10423900"/>
              <a:gd name="connsiteY12" fmla="*/ 1003429 h 5491534"/>
              <a:gd name="connsiteX13" fmla="*/ 2029754 w 10423900"/>
              <a:gd name="connsiteY13" fmla="*/ 1019287 h 5491534"/>
              <a:gd name="connsiteX14" fmla="*/ 1945181 w 10423900"/>
              <a:gd name="connsiteY14" fmla="*/ 1119716 h 5491534"/>
              <a:gd name="connsiteX15" fmla="*/ 2056184 w 10423900"/>
              <a:gd name="connsiteY15" fmla="*/ 1225434 h 5491534"/>
              <a:gd name="connsiteX16" fmla="*/ 2225329 w 10423900"/>
              <a:gd name="connsiteY16" fmla="*/ 1236004 h 5491534"/>
              <a:gd name="connsiteX17" fmla="*/ 3234920 w 10423900"/>
              <a:gd name="connsiteY17" fmla="*/ 1262435 h 5491534"/>
              <a:gd name="connsiteX18" fmla="*/ 0 w 10423900"/>
              <a:gd name="connsiteY18" fmla="*/ 1495009 h 5491534"/>
              <a:gd name="connsiteX19" fmla="*/ 438724 w 10423900"/>
              <a:gd name="connsiteY19" fmla="*/ 1637728 h 5491534"/>
              <a:gd name="connsiteX20" fmla="*/ 586726 w 10423900"/>
              <a:gd name="connsiteY20" fmla="*/ 2028877 h 5491534"/>
              <a:gd name="connsiteX21" fmla="*/ 1125878 w 10423900"/>
              <a:gd name="connsiteY21" fmla="*/ 2250882 h 5491534"/>
              <a:gd name="connsiteX22" fmla="*/ 1474744 w 10423900"/>
              <a:gd name="connsiteY22" fmla="*/ 2330169 h 5491534"/>
              <a:gd name="connsiteX23" fmla="*/ 2272901 w 10423900"/>
              <a:gd name="connsiteY23" fmla="*/ 2446458 h 5491534"/>
              <a:gd name="connsiteX24" fmla="*/ 2389190 w 10423900"/>
              <a:gd name="connsiteY24" fmla="*/ 2636747 h 5491534"/>
              <a:gd name="connsiteX25" fmla="*/ 2489621 w 10423900"/>
              <a:gd name="connsiteY25" fmla="*/ 2848179 h 5491534"/>
              <a:gd name="connsiteX26" fmla="*/ 2701053 w 10423900"/>
              <a:gd name="connsiteY26" fmla="*/ 2985611 h 5491534"/>
              <a:gd name="connsiteX27" fmla="*/ 1057165 w 10423900"/>
              <a:gd name="connsiteY27" fmla="*/ 2964468 h 5491534"/>
              <a:gd name="connsiteX28" fmla="*/ 2912485 w 10423900"/>
              <a:gd name="connsiteY28" fmla="*/ 3408477 h 5491534"/>
              <a:gd name="connsiteX29" fmla="*/ 2748626 w 10423900"/>
              <a:gd name="connsiteY29" fmla="*/ 3582909 h 5491534"/>
              <a:gd name="connsiteX30" fmla="*/ 3763503 w 10423900"/>
              <a:gd name="connsiteY30" fmla="*/ 3820771 h 5491534"/>
              <a:gd name="connsiteX31" fmla="*/ 3219063 w 10423900"/>
              <a:gd name="connsiteY31" fmla="*/ 3847199 h 5491534"/>
              <a:gd name="connsiteX32" fmla="*/ 6385269 w 10423900"/>
              <a:gd name="connsiteY32" fmla="*/ 4840933 h 5491534"/>
              <a:gd name="connsiteX33" fmla="*/ 10285854 w 10423900"/>
              <a:gd name="connsiteY33" fmla="*/ 5471118 h 5491534"/>
              <a:gd name="connsiteX34" fmla="*/ 10423900 w 10423900"/>
              <a:gd name="connsiteY34" fmla="*/ 5491534 h 5491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3900" h="5491534">
                <a:moveTo>
                  <a:pt x="10423900" y="0"/>
                </a:moveTo>
                <a:lnTo>
                  <a:pt x="3493157" y="0"/>
                </a:lnTo>
                <a:lnTo>
                  <a:pt x="3493018" y="31"/>
                </a:lnTo>
                <a:cubicBezTo>
                  <a:pt x="3414969" y="12668"/>
                  <a:pt x="3328744" y="21588"/>
                  <a:pt x="3245493" y="104839"/>
                </a:cubicBezTo>
                <a:cubicBezTo>
                  <a:pt x="3668357" y="162984"/>
                  <a:pt x="4075366" y="51981"/>
                  <a:pt x="4434802" y="284558"/>
                </a:cubicBezTo>
                <a:cubicBezTo>
                  <a:pt x="4302656" y="400846"/>
                  <a:pt x="4154654" y="374416"/>
                  <a:pt x="4011937" y="395559"/>
                </a:cubicBezTo>
                <a:cubicBezTo>
                  <a:pt x="3863934" y="416704"/>
                  <a:pt x="3721217" y="453704"/>
                  <a:pt x="3573213" y="474847"/>
                </a:cubicBezTo>
                <a:cubicBezTo>
                  <a:pt x="3414639" y="501275"/>
                  <a:pt x="3256063" y="506562"/>
                  <a:pt x="3097489" y="532990"/>
                </a:cubicBezTo>
                <a:cubicBezTo>
                  <a:pt x="2965345" y="554135"/>
                  <a:pt x="2822627" y="517133"/>
                  <a:pt x="2664052" y="649279"/>
                </a:cubicBezTo>
                <a:cubicBezTo>
                  <a:pt x="3055203" y="744424"/>
                  <a:pt x="3409352" y="601706"/>
                  <a:pt x="3795218" y="696852"/>
                </a:cubicBezTo>
                <a:cubicBezTo>
                  <a:pt x="3567928" y="781425"/>
                  <a:pt x="3382924" y="754995"/>
                  <a:pt x="3208492" y="802568"/>
                </a:cubicBezTo>
                <a:cubicBezTo>
                  <a:pt x="3049916" y="850140"/>
                  <a:pt x="2859627" y="797282"/>
                  <a:pt x="2727483" y="939999"/>
                </a:cubicBezTo>
                <a:cubicBezTo>
                  <a:pt x="2627052" y="1051000"/>
                  <a:pt x="2521336" y="1066858"/>
                  <a:pt x="2389190" y="1003429"/>
                </a:cubicBezTo>
                <a:cubicBezTo>
                  <a:pt x="2272901" y="945284"/>
                  <a:pt x="2146043" y="961142"/>
                  <a:pt x="2029754" y="1019287"/>
                </a:cubicBezTo>
                <a:cubicBezTo>
                  <a:pt x="1987468" y="1040430"/>
                  <a:pt x="1945181" y="1066858"/>
                  <a:pt x="1945181" y="1119716"/>
                </a:cubicBezTo>
                <a:cubicBezTo>
                  <a:pt x="1945181" y="1193719"/>
                  <a:pt x="1998039" y="1214862"/>
                  <a:pt x="2056184" y="1225434"/>
                </a:cubicBezTo>
                <a:cubicBezTo>
                  <a:pt x="2109042" y="1236004"/>
                  <a:pt x="2172471" y="1246577"/>
                  <a:pt x="2225329" y="1236004"/>
                </a:cubicBezTo>
                <a:cubicBezTo>
                  <a:pt x="2563622" y="1177861"/>
                  <a:pt x="2896629" y="1273005"/>
                  <a:pt x="3234920" y="1262435"/>
                </a:cubicBezTo>
                <a:cubicBezTo>
                  <a:pt x="2172471" y="1489724"/>
                  <a:pt x="1099450" y="1415723"/>
                  <a:pt x="0" y="1495009"/>
                </a:cubicBezTo>
                <a:cubicBezTo>
                  <a:pt x="142717" y="1653583"/>
                  <a:pt x="327721" y="1521439"/>
                  <a:pt x="438724" y="1637728"/>
                </a:cubicBezTo>
                <a:cubicBezTo>
                  <a:pt x="333006" y="1880875"/>
                  <a:pt x="375293" y="2013020"/>
                  <a:pt x="586726" y="2028877"/>
                </a:cubicBezTo>
                <a:cubicBezTo>
                  <a:pt x="792873" y="2044734"/>
                  <a:pt x="1014877" y="1960161"/>
                  <a:pt x="1125878" y="2250882"/>
                </a:cubicBezTo>
                <a:cubicBezTo>
                  <a:pt x="1157593" y="2340740"/>
                  <a:pt x="1353170" y="2314312"/>
                  <a:pt x="1474744" y="2330169"/>
                </a:cubicBezTo>
                <a:cubicBezTo>
                  <a:pt x="1739034" y="2367170"/>
                  <a:pt x="2019183" y="2330169"/>
                  <a:pt x="2272901" y="2446458"/>
                </a:cubicBezTo>
                <a:cubicBezTo>
                  <a:pt x="2373332" y="2488744"/>
                  <a:pt x="2442048" y="2520459"/>
                  <a:pt x="2389190" y="2636747"/>
                </a:cubicBezTo>
                <a:cubicBezTo>
                  <a:pt x="2336332" y="2758321"/>
                  <a:pt x="2405048" y="2800607"/>
                  <a:pt x="2489621" y="2848179"/>
                </a:cubicBezTo>
                <a:cubicBezTo>
                  <a:pt x="2553051" y="2885180"/>
                  <a:pt x="2648195" y="2874609"/>
                  <a:pt x="2701053" y="2985611"/>
                </a:cubicBezTo>
                <a:cubicBezTo>
                  <a:pt x="2146043" y="2969753"/>
                  <a:pt x="1606888" y="2879895"/>
                  <a:pt x="1057165" y="2964468"/>
                </a:cubicBezTo>
                <a:cubicBezTo>
                  <a:pt x="1659748" y="3175900"/>
                  <a:pt x="2320474" y="3165328"/>
                  <a:pt x="2912485" y="3408477"/>
                </a:cubicBezTo>
                <a:cubicBezTo>
                  <a:pt x="2891342" y="3493050"/>
                  <a:pt x="2753911" y="3456048"/>
                  <a:pt x="2748626" y="3582909"/>
                </a:cubicBezTo>
                <a:cubicBezTo>
                  <a:pt x="3060489" y="3715055"/>
                  <a:pt x="3435782" y="3625195"/>
                  <a:pt x="3763503" y="3820771"/>
                </a:cubicBezTo>
                <a:cubicBezTo>
                  <a:pt x="3573213" y="3910629"/>
                  <a:pt x="3398782" y="3762626"/>
                  <a:pt x="3219063" y="3847199"/>
                </a:cubicBezTo>
                <a:cubicBezTo>
                  <a:pt x="3277208" y="3974060"/>
                  <a:pt x="5909545" y="4756360"/>
                  <a:pt x="6385269" y="4840933"/>
                </a:cubicBezTo>
                <a:cubicBezTo>
                  <a:pt x="7171204" y="4982659"/>
                  <a:pt x="9157515" y="5302348"/>
                  <a:pt x="10285854" y="5471118"/>
                </a:cubicBezTo>
                <a:lnTo>
                  <a:pt x="10423900" y="5491534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3/29/2021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1262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76C5A8FA-6B61-4934-AF55-C595090CA5DC}"/>
              </a:ext>
            </a:extLst>
          </p:cNvPr>
          <p:cNvSpPr/>
          <p:nvPr/>
        </p:nvSpPr>
        <p:spPr>
          <a:xfrm>
            <a:off x="4726728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6AD042-DE90-4088-8A07-B9A64C2CE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40080"/>
            <a:ext cx="3886200" cy="2953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FFC98-62A0-445A-BEDA-785BE925A1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9168" y="640080"/>
            <a:ext cx="4489704" cy="5596128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4D7827-8489-4EE4-88EE-16685FE6D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776472"/>
            <a:ext cx="3886200" cy="246888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33534F-EA91-4A50-B0F6-10D689E45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3/29/2021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20F3F7-8B4B-4015-AA9C-109D05B2F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0B6EE2-78A1-4D01-87BE-A1487FBD2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2738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41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17" Type="http://schemas.openxmlformats.org/officeDocument/2006/relationships/slideLayout" Target="../slideLayouts/slideLayout45.xml"/><Relationship Id="rId2" Type="http://schemas.openxmlformats.org/officeDocument/2006/relationships/slideLayout" Target="../slideLayouts/slideLayout30.xml"/><Relationship Id="rId16" Type="http://schemas.openxmlformats.org/officeDocument/2006/relationships/slideLayout" Target="../slideLayouts/slideLayout44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615C6B-1C98-4B1C-AB4B-1E1898E59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8DFF97-B7FD-47F9-BC7F-DD4B4C5EA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31D22-079E-43E3-86A4-BA12DB888C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04E684-10F4-4CC3-A0B9-F03AA7BE37CF}" type="datetimeFigureOut">
              <a:rPr lang="en-US" smtClean="0"/>
              <a:t>3/29/2021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4C30A2-140B-4A5D-BEEC-C1314AF1F3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71BA8F-7826-496D-91F8-B3ECDF34DA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5812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13" r:id="rId6"/>
    <p:sldLayoutId id="2147483723" r:id="rId7"/>
    <p:sldLayoutId id="2147483722" r:id="rId8"/>
    <p:sldLayoutId id="2147483721" r:id="rId9"/>
    <p:sldLayoutId id="2147483711" r:id="rId10"/>
    <p:sldLayoutId id="2147483712" r:id="rId11"/>
    <p:sldLayoutId id="2147483714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i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04E684-10F4-4CC3-A0B9-F03AA7BE37CF}" type="datetimeFigureOut">
              <a:rPr lang="en-US" smtClean="0"/>
              <a:t>3/29/2021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027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  <p:sldLayoutId id="2147483736" r:id="rId12"/>
    <p:sldLayoutId id="2147483737" r:id="rId13"/>
    <p:sldLayoutId id="2147483738" r:id="rId14"/>
    <p:sldLayoutId id="2147483739" r:id="rId15"/>
    <p:sldLayoutId id="2147483740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3C04E684-10F4-4CC3-A0B9-F03AA7BE37CF}" type="datetimeFigureOut">
              <a:rPr lang="en-US" smtClean="0"/>
              <a:t>3/29/2021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38297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2" r:id="rId1"/>
    <p:sldLayoutId id="2147483743" r:id="rId2"/>
    <p:sldLayoutId id="2147483744" r:id="rId3"/>
    <p:sldLayoutId id="2147483745" r:id="rId4"/>
    <p:sldLayoutId id="2147483746" r:id="rId5"/>
    <p:sldLayoutId id="2147483747" r:id="rId6"/>
    <p:sldLayoutId id="2147483748" r:id="rId7"/>
    <p:sldLayoutId id="2147483749" r:id="rId8"/>
    <p:sldLayoutId id="2147483750" r:id="rId9"/>
    <p:sldLayoutId id="2147483751" r:id="rId10"/>
    <p:sldLayoutId id="2147483752" r:id="rId11"/>
    <p:sldLayoutId id="2147483753" r:id="rId12"/>
    <p:sldLayoutId id="2147483754" r:id="rId13"/>
    <p:sldLayoutId id="2147483755" r:id="rId14"/>
    <p:sldLayoutId id="2147483756" r:id="rId15"/>
    <p:sldLayoutId id="2147483757" r:id="rId16"/>
    <p:sldLayoutId id="2147483758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2.xml"/><Relationship Id="rId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Resim 29">
            <a:extLst>
              <a:ext uri="{FF2B5EF4-FFF2-40B4-BE49-F238E27FC236}">
                <a16:creationId xmlns:a16="http://schemas.microsoft.com/office/drawing/2014/main" id="{49126B90-7532-4235-AC43-6C0C1CBC71A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56" r="-1" b="-1"/>
          <a:stretch/>
        </p:blipFill>
        <p:spPr>
          <a:xfrm>
            <a:off x="0" y="10"/>
            <a:ext cx="12191980" cy="6857990"/>
          </a:xfrm>
          <a:prstGeom prst="rect">
            <a:avLst/>
          </a:prstGeom>
        </p:spPr>
      </p:pic>
      <p:sp>
        <p:nvSpPr>
          <p:cNvPr id="28" name="Metin kutusu 27">
            <a:extLst>
              <a:ext uri="{FF2B5EF4-FFF2-40B4-BE49-F238E27FC236}">
                <a16:creationId xmlns:a16="http://schemas.microsoft.com/office/drawing/2014/main" id="{C3718651-E25C-4097-BF61-DE6562D3028C}"/>
              </a:ext>
            </a:extLst>
          </p:cNvPr>
          <p:cNvSpPr txBox="1"/>
          <p:nvPr/>
        </p:nvSpPr>
        <p:spPr>
          <a:xfrm>
            <a:off x="1751012" y="609601"/>
            <a:ext cx="8676222" cy="32004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en-US" sz="4800" cap="all" spc="300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Digital </a:t>
            </a:r>
            <a:r>
              <a:rPr lang="en-US" sz="4800" cap="all" spc="300" dirty="0" err="1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Forencics</a:t>
            </a:r>
            <a:endParaRPr lang="en-US" sz="4800" cap="all" spc="300" dirty="0">
              <a:ln w="3175" cmpd="sng">
                <a:noFill/>
              </a:ln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6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schemeClr val="bg1">
                    <a:lumMod val="65000"/>
                    <a:lumOff val="35000"/>
                    <a:alpha val="50000"/>
                  </a:schemeClr>
                </a:glow>
                <a:outerShdw blurRad="28575" dist="31750" dir="13200000" algn="tl" rotWithShape="0">
                  <a:srgbClr val="000000">
                    <a:alpha val="25000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253028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10BE40E3-5550-4CDD-B4FD-387C33EBF1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71A6B738-E50C-4653-B343-B9D6A5EA27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98768D6-B28C-40A3-B381-39306F5816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23">
              <a:extLst>
                <a:ext uri="{FF2B5EF4-FFF2-40B4-BE49-F238E27FC236}">
                  <a16:creationId xmlns:a16="http://schemas.microsoft.com/office/drawing/2014/main" id="{B27C15B9-7795-4321-AB30-DF1DEF65C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Rectangle 25">
              <a:extLst>
                <a:ext uri="{FF2B5EF4-FFF2-40B4-BE49-F238E27FC236}">
                  <a16:creationId xmlns:a16="http://schemas.microsoft.com/office/drawing/2014/main" id="{578EC957-1F3F-4C00-B023-C8725C217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3D642632-BBD5-46D6-A91D-9B2BF68219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7">
              <a:extLst>
                <a:ext uri="{FF2B5EF4-FFF2-40B4-BE49-F238E27FC236}">
                  <a16:creationId xmlns:a16="http://schemas.microsoft.com/office/drawing/2014/main" id="{BF9D518D-AFF5-4DE2-AEE2-0EC15479A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8">
              <a:extLst>
                <a:ext uri="{FF2B5EF4-FFF2-40B4-BE49-F238E27FC236}">
                  <a16:creationId xmlns:a16="http://schemas.microsoft.com/office/drawing/2014/main" id="{14EF979B-B00D-460C-BD56-7EEAFB7E0F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9">
              <a:extLst>
                <a:ext uri="{FF2B5EF4-FFF2-40B4-BE49-F238E27FC236}">
                  <a16:creationId xmlns:a16="http://schemas.microsoft.com/office/drawing/2014/main" id="{3E40F9A1-6B82-400F-9397-26D1D36F1F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2EF7DDF1-FF86-4CA4-B08B-8939557EBD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6D7C1F89-72B2-4FDC-B9E2-04F52D5C50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D94A7024-D948-494D-8920-BBA2DA07D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Resim 3" descr="elektronik eşyalar, devre içeren bir resim&#10;&#10;Açıklama otomatik olarak oluşturuldu">
            <a:extLst>
              <a:ext uri="{FF2B5EF4-FFF2-40B4-BE49-F238E27FC236}">
                <a16:creationId xmlns:a16="http://schemas.microsoft.com/office/drawing/2014/main" id="{F5C2578F-75FB-4960-9CFC-16BC00F06B9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3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25" b="12388"/>
          <a:stretch/>
        </p:blipFill>
        <p:spPr>
          <a:xfrm>
            <a:off x="0" y="8477"/>
            <a:ext cx="12323805" cy="6857990"/>
          </a:xfrm>
          <a:prstGeom prst="rect">
            <a:avLst/>
          </a:prstGeom>
        </p:spPr>
      </p:pic>
      <p:sp>
        <p:nvSpPr>
          <p:cNvPr id="3" name="Dikdörtgen 2"/>
          <p:cNvSpPr/>
          <p:nvPr/>
        </p:nvSpPr>
        <p:spPr>
          <a:xfrm>
            <a:off x="882203" y="1186248"/>
            <a:ext cx="8596668" cy="46521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3200" b="1" dirty="0">
                <a:solidFill>
                  <a:srgbClr val="FFFFFF"/>
                </a:solidFill>
              </a:rPr>
              <a:t>Disadvantages of Digital Forensics</a:t>
            </a:r>
          </a:p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endParaRPr lang="en-US" sz="2000" dirty="0">
              <a:solidFill>
                <a:srgbClr val="FFFFFF"/>
              </a:solidFill>
            </a:endParaRPr>
          </a:p>
          <a:p>
            <a:pPr marL="342900" indent="-342900">
              <a:spcBef>
                <a:spcPts val="1000"/>
              </a:spcBef>
              <a:buClr>
                <a:schemeClr val="bg1"/>
              </a:buClr>
              <a:buSzPct val="88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 Digital evidence accepted into court. However, it is must be proved that there is no tampering</a:t>
            </a:r>
          </a:p>
          <a:p>
            <a:pPr marL="342900" indent="-342900">
              <a:spcBef>
                <a:spcPts val="1000"/>
              </a:spcBef>
              <a:buClr>
                <a:schemeClr val="bg1"/>
              </a:buClr>
              <a:buSzPct val="88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 Producing electronic records and storing them is an extremely costly affair</a:t>
            </a:r>
          </a:p>
          <a:p>
            <a:pPr marL="342900" indent="-342900">
              <a:spcBef>
                <a:spcPts val="1000"/>
              </a:spcBef>
              <a:buClr>
                <a:schemeClr val="bg1"/>
              </a:buClr>
              <a:buSzPct val="88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 Legal practitioners must have extensive computer knowledge</a:t>
            </a:r>
          </a:p>
          <a:p>
            <a:pPr marL="342900" indent="-342900">
              <a:spcBef>
                <a:spcPts val="1000"/>
              </a:spcBef>
              <a:buClr>
                <a:schemeClr val="bg1"/>
              </a:buClr>
              <a:buSzPct val="88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 If the tool used for digital forensic is not according to specified standards, then in the court of law, the evidence can be disapproved by justice.</a:t>
            </a:r>
          </a:p>
        </p:txBody>
      </p:sp>
    </p:spTree>
    <p:extLst>
      <p:ext uri="{BB962C8B-B14F-4D97-AF65-F5344CB8AC3E}">
        <p14:creationId xmlns:p14="http://schemas.microsoft.com/office/powerpoint/2010/main" val="23390527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D94A7024-D948-494D-8920-BBA2DA07D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Resim 5" descr="metin, iç mekan, tavan, yer içeren bir resim&#10;&#10;Açıklama otomatik olarak oluşturuldu">
            <a:extLst>
              <a:ext uri="{FF2B5EF4-FFF2-40B4-BE49-F238E27FC236}">
                <a16:creationId xmlns:a16="http://schemas.microsoft.com/office/drawing/2014/main" id="{9AFC9490-2533-4F40-A6E8-0BA1779422C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5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807" b="960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7" name="Başlık 6">
            <a:extLst>
              <a:ext uri="{FF2B5EF4-FFF2-40B4-BE49-F238E27FC236}">
                <a16:creationId xmlns:a16="http://schemas.microsoft.com/office/drawing/2014/main" id="{F752C7C7-F006-4F05-B102-2417C19679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151" y="5325763"/>
            <a:ext cx="8596668" cy="1320800"/>
          </a:xfrm>
        </p:spPr>
        <p:txBody>
          <a:bodyPr>
            <a:normAutofit/>
          </a:bodyPr>
          <a:lstStyle/>
          <a:p>
            <a:r>
              <a:rPr lang="tr-TR" sz="6000" i="1" dirty="0" err="1">
                <a:solidFill>
                  <a:schemeClr val="bg1"/>
                </a:solidFill>
              </a:rPr>
              <a:t>Thanks</a:t>
            </a:r>
            <a:r>
              <a:rPr lang="tr-TR" sz="6000" i="1" dirty="0">
                <a:solidFill>
                  <a:schemeClr val="bg1"/>
                </a:solidFill>
              </a:rPr>
              <a:t> </a:t>
            </a:r>
            <a:r>
              <a:rPr lang="tr-TR" sz="6000" i="1" dirty="0" err="1">
                <a:solidFill>
                  <a:schemeClr val="bg1"/>
                </a:solidFill>
              </a:rPr>
              <a:t>for</a:t>
            </a:r>
            <a:r>
              <a:rPr lang="tr-TR" sz="6000" i="1" dirty="0">
                <a:solidFill>
                  <a:schemeClr val="bg1"/>
                </a:solidFill>
              </a:rPr>
              <a:t> </a:t>
            </a:r>
            <a:r>
              <a:rPr lang="tr-TR" sz="6000" i="1" dirty="0" err="1">
                <a:solidFill>
                  <a:schemeClr val="bg1"/>
                </a:solidFill>
              </a:rPr>
              <a:t>listening</a:t>
            </a:r>
            <a:r>
              <a:rPr lang="tr-TR" sz="6000" i="1" dirty="0">
                <a:solidFill>
                  <a:schemeClr val="bg1"/>
                </a:solidFill>
              </a:rPr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35590559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10BE40E3-5550-4CDD-B4FD-387C33EBF1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71A6B738-E50C-4653-B343-B9D6A5EA27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98768D6-B28C-40A3-B381-39306F5816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ectangle 23">
              <a:extLst>
                <a:ext uri="{FF2B5EF4-FFF2-40B4-BE49-F238E27FC236}">
                  <a16:creationId xmlns:a16="http://schemas.microsoft.com/office/drawing/2014/main" id="{B27C15B9-7795-4321-AB30-DF1DEF65C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5">
              <a:extLst>
                <a:ext uri="{FF2B5EF4-FFF2-40B4-BE49-F238E27FC236}">
                  <a16:creationId xmlns:a16="http://schemas.microsoft.com/office/drawing/2014/main" id="{578EC957-1F3F-4C00-B023-C8725C217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id="{3D642632-BBD5-46D6-A91D-9B2BF68219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Rectangle 27">
              <a:extLst>
                <a:ext uri="{FF2B5EF4-FFF2-40B4-BE49-F238E27FC236}">
                  <a16:creationId xmlns:a16="http://schemas.microsoft.com/office/drawing/2014/main" id="{BF9D518D-AFF5-4DE2-AEE2-0EC15479A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28">
              <a:extLst>
                <a:ext uri="{FF2B5EF4-FFF2-40B4-BE49-F238E27FC236}">
                  <a16:creationId xmlns:a16="http://schemas.microsoft.com/office/drawing/2014/main" id="{14EF979B-B00D-460C-BD56-7EEAFB7E0F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Rectangle 29">
              <a:extLst>
                <a:ext uri="{FF2B5EF4-FFF2-40B4-BE49-F238E27FC236}">
                  <a16:creationId xmlns:a16="http://schemas.microsoft.com/office/drawing/2014/main" id="{3E40F9A1-6B82-400F-9397-26D1D36F1F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Isosceles Triangle 34">
              <a:extLst>
                <a:ext uri="{FF2B5EF4-FFF2-40B4-BE49-F238E27FC236}">
                  <a16:creationId xmlns:a16="http://schemas.microsoft.com/office/drawing/2014/main" id="{2EF7DDF1-FF86-4CA4-B08B-8939557EBD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Isosceles Triangle 35">
              <a:extLst>
                <a:ext uri="{FF2B5EF4-FFF2-40B4-BE49-F238E27FC236}">
                  <a16:creationId xmlns:a16="http://schemas.microsoft.com/office/drawing/2014/main" id="{6D7C1F89-72B2-4FDC-B9E2-04F52D5C50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D94A7024-D948-494D-8920-BBA2DA07D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İçerik Yer Tutucusu 20" descr="metin, klavye içeren bir resim&#10;&#10;Açıklama otomatik olarak oluşturuldu">
            <a:extLst>
              <a:ext uri="{FF2B5EF4-FFF2-40B4-BE49-F238E27FC236}">
                <a16:creationId xmlns:a16="http://schemas.microsoft.com/office/drawing/2014/main" id="{67B1621E-3B78-4654-89D6-07F45FC557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intBrush trans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323" b="6677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effectLst>
            <a:glow rad="127000">
              <a:schemeClr val="accent1">
                <a:alpha val="0"/>
              </a:schemeClr>
            </a:glow>
            <a:outerShdw blurRad="1270000" dist="50800" dir="5400000" sx="1000" sy="1000" algn="ctr" rotWithShape="0">
              <a:srgbClr val="000000">
                <a:alpha val="0"/>
              </a:srgbClr>
            </a:outerShdw>
            <a:reflection blurRad="469900" endPos="0" dist="50800" dir="5400000" sy="-100000" algn="bl" rotWithShape="0"/>
          </a:effectLst>
        </p:spPr>
      </p:pic>
      <p:sp>
        <p:nvSpPr>
          <p:cNvPr id="57" name="Başlık 1">
            <a:extLst>
              <a:ext uri="{FF2B5EF4-FFF2-40B4-BE49-F238E27FC236}">
                <a16:creationId xmlns:a16="http://schemas.microsoft.com/office/drawing/2014/main" id="{29D6E368-8492-4A21-B741-4C60E0EE35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1992086"/>
            <a:ext cx="4079953" cy="2077406"/>
          </a:xfrm>
        </p:spPr>
        <p:txBody>
          <a:bodyPr>
            <a:noAutofit/>
          </a:bodyPr>
          <a:lstStyle/>
          <a:p>
            <a:r>
              <a:rPr lang="tr-TR" sz="4800" dirty="0" err="1">
                <a:solidFill>
                  <a:schemeClr val="bg1"/>
                </a:solidFill>
              </a:rPr>
              <a:t>Digital</a:t>
            </a:r>
            <a:r>
              <a:rPr lang="tr-TR" sz="4800" dirty="0">
                <a:solidFill>
                  <a:schemeClr val="bg1"/>
                </a:solidFill>
              </a:rPr>
              <a:t> </a:t>
            </a:r>
            <a:r>
              <a:rPr lang="tr-TR" sz="4800" dirty="0" err="1">
                <a:solidFill>
                  <a:schemeClr val="bg1"/>
                </a:solidFill>
              </a:rPr>
              <a:t>Forencics</a:t>
            </a:r>
            <a:endParaRPr lang="tr-TR" sz="4800" dirty="0">
              <a:solidFill>
                <a:schemeClr val="bg1"/>
              </a:solidFill>
            </a:endParaRPr>
          </a:p>
        </p:txBody>
      </p:sp>
      <p:sp>
        <p:nvSpPr>
          <p:cNvPr id="59" name="Metin Yer Tutucusu 3">
            <a:extLst>
              <a:ext uri="{FF2B5EF4-FFF2-40B4-BE49-F238E27FC236}">
                <a16:creationId xmlns:a16="http://schemas.microsoft.com/office/drawing/2014/main" id="{DA1D866B-0D24-4345-AD27-1DCBA0BBC0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83288" y="528006"/>
            <a:ext cx="4188378" cy="888769"/>
          </a:xfrm>
        </p:spPr>
        <p:txBody>
          <a:bodyPr>
            <a:normAutofit/>
          </a:bodyPr>
          <a:lstStyle/>
          <a:p>
            <a:r>
              <a:rPr lang="tr-TR" sz="4000" dirty="0" err="1">
                <a:solidFill>
                  <a:schemeClr val="bg1"/>
                </a:solidFill>
              </a:rPr>
              <a:t>Contens</a:t>
            </a:r>
            <a:endParaRPr lang="tr-TR" sz="4000" dirty="0">
              <a:solidFill>
                <a:schemeClr val="bg1"/>
              </a:solidFill>
            </a:endParaRPr>
          </a:p>
        </p:txBody>
      </p:sp>
      <p:sp>
        <p:nvSpPr>
          <p:cNvPr id="60" name="Metin kutusu 59">
            <a:extLst>
              <a:ext uri="{FF2B5EF4-FFF2-40B4-BE49-F238E27FC236}">
                <a16:creationId xmlns:a16="http://schemas.microsoft.com/office/drawing/2014/main" id="{32512DEB-D4CF-45AD-BC86-8AB1899BB003}"/>
              </a:ext>
            </a:extLst>
          </p:cNvPr>
          <p:cNvSpPr txBox="1"/>
          <p:nvPr/>
        </p:nvSpPr>
        <p:spPr>
          <a:xfrm>
            <a:off x="6038928" y="1416775"/>
            <a:ext cx="5977514" cy="50104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tr-TR" sz="2400" dirty="0">
                <a:solidFill>
                  <a:schemeClr val="tx1"/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► </a:t>
            </a:r>
            <a:r>
              <a:rPr lang="tr-TR" sz="2400" dirty="0" err="1">
                <a:solidFill>
                  <a:schemeClr val="tx1"/>
                </a:solidFill>
              </a:rPr>
              <a:t>What</a:t>
            </a:r>
            <a:r>
              <a:rPr lang="tr-TR" sz="2400" dirty="0">
                <a:solidFill>
                  <a:schemeClr val="tx1"/>
                </a:solidFill>
              </a:rPr>
              <a:t> is </a:t>
            </a:r>
            <a:r>
              <a:rPr lang="tr-TR" sz="2400" dirty="0" err="1">
                <a:solidFill>
                  <a:schemeClr val="tx1"/>
                </a:solidFill>
              </a:rPr>
              <a:t>Digital</a:t>
            </a:r>
            <a:r>
              <a:rPr lang="tr-TR" sz="2400" dirty="0">
                <a:solidFill>
                  <a:schemeClr val="tx1"/>
                </a:solidFill>
              </a:rPr>
              <a:t> </a:t>
            </a:r>
            <a:r>
              <a:rPr lang="tr-TR" sz="2400" dirty="0" err="1">
                <a:solidFill>
                  <a:schemeClr val="tx1"/>
                </a:solidFill>
              </a:rPr>
              <a:t>Forensics</a:t>
            </a:r>
            <a:r>
              <a:rPr lang="tr-TR" sz="2400" dirty="0">
                <a:solidFill>
                  <a:schemeClr val="tx1"/>
                </a:solidFill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tr-TR" sz="2400" dirty="0">
                <a:solidFill>
                  <a:schemeClr val="tx1"/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► </a:t>
            </a:r>
            <a:r>
              <a:rPr lang="tr-TR" sz="2400" dirty="0" err="1">
                <a:solidFill>
                  <a:schemeClr val="tx1"/>
                </a:solidFill>
              </a:rPr>
              <a:t>Objectives</a:t>
            </a:r>
            <a:r>
              <a:rPr lang="tr-TR" sz="2400" dirty="0">
                <a:solidFill>
                  <a:schemeClr val="tx1"/>
                </a:solidFill>
              </a:rPr>
              <a:t> of </a:t>
            </a:r>
            <a:r>
              <a:rPr lang="tr-TR" sz="2400" dirty="0" err="1"/>
              <a:t>Digital</a:t>
            </a:r>
            <a:r>
              <a:rPr lang="tr-TR" sz="2400" dirty="0">
                <a:solidFill>
                  <a:schemeClr val="tx1"/>
                </a:solidFill>
              </a:rPr>
              <a:t> </a:t>
            </a:r>
            <a:r>
              <a:rPr lang="tr-TR" sz="2400" dirty="0" err="1"/>
              <a:t>F</a:t>
            </a:r>
            <a:r>
              <a:rPr lang="tr-TR" sz="2400" dirty="0" err="1">
                <a:solidFill>
                  <a:schemeClr val="tx1"/>
                </a:solidFill>
              </a:rPr>
              <a:t>orensics</a:t>
            </a:r>
            <a:endParaRPr lang="tr-TR" sz="24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tr-TR" sz="2400" dirty="0">
                <a:solidFill>
                  <a:schemeClr val="tx1"/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► </a:t>
            </a:r>
            <a:r>
              <a:rPr lang="tr-TR" sz="2400" dirty="0" err="1">
                <a:solidFill>
                  <a:schemeClr val="tx1"/>
                </a:solidFill>
              </a:rPr>
              <a:t>Process</a:t>
            </a:r>
            <a:r>
              <a:rPr lang="tr-TR" sz="2400" dirty="0">
                <a:solidFill>
                  <a:schemeClr val="tx1"/>
                </a:solidFill>
              </a:rPr>
              <a:t> of </a:t>
            </a:r>
            <a:r>
              <a:rPr lang="tr-TR" sz="2400" dirty="0" err="1">
                <a:solidFill>
                  <a:schemeClr val="tx1"/>
                </a:solidFill>
              </a:rPr>
              <a:t>Digital</a:t>
            </a:r>
            <a:r>
              <a:rPr lang="tr-TR" sz="2400" dirty="0">
                <a:solidFill>
                  <a:schemeClr val="tx1"/>
                </a:solidFill>
              </a:rPr>
              <a:t> </a:t>
            </a:r>
            <a:r>
              <a:rPr lang="tr-TR" sz="2400" dirty="0" err="1">
                <a:solidFill>
                  <a:schemeClr val="tx1"/>
                </a:solidFill>
              </a:rPr>
              <a:t>Forensics</a:t>
            </a:r>
            <a:endParaRPr lang="tr-TR" sz="24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tr-TR" sz="2400" dirty="0">
                <a:solidFill>
                  <a:schemeClr val="tx1"/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► </a:t>
            </a:r>
            <a:r>
              <a:rPr lang="tr-TR" sz="2400" dirty="0" err="1">
                <a:solidFill>
                  <a:schemeClr val="tx1"/>
                </a:solidFill>
              </a:rPr>
              <a:t>Types</a:t>
            </a:r>
            <a:r>
              <a:rPr lang="tr-TR" sz="2400" dirty="0">
                <a:solidFill>
                  <a:schemeClr val="tx1"/>
                </a:solidFill>
              </a:rPr>
              <a:t> of </a:t>
            </a:r>
            <a:r>
              <a:rPr lang="tr-TR" sz="2400" dirty="0" err="1">
                <a:solidFill>
                  <a:schemeClr val="tx1"/>
                </a:solidFill>
              </a:rPr>
              <a:t>Digital</a:t>
            </a:r>
            <a:r>
              <a:rPr lang="tr-TR" sz="2400" dirty="0">
                <a:solidFill>
                  <a:schemeClr val="tx1"/>
                </a:solidFill>
              </a:rPr>
              <a:t> </a:t>
            </a:r>
            <a:r>
              <a:rPr lang="tr-TR" sz="2400" dirty="0" err="1">
                <a:solidFill>
                  <a:schemeClr val="tx1"/>
                </a:solidFill>
              </a:rPr>
              <a:t>Forensics</a:t>
            </a:r>
            <a:endParaRPr lang="tr-TR" sz="24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tr-TR" sz="2400" dirty="0">
                <a:solidFill>
                  <a:schemeClr val="tx1"/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► </a:t>
            </a:r>
            <a:r>
              <a:rPr lang="tr-TR" sz="2400" dirty="0" err="1">
                <a:solidFill>
                  <a:schemeClr val="tx1"/>
                </a:solidFill>
              </a:rPr>
              <a:t>Challenges</a:t>
            </a:r>
            <a:r>
              <a:rPr lang="tr-TR" sz="2400" dirty="0">
                <a:solidFill>
                  <a:schemeClr val="tx1"/>
                </a:solidFill>
              </a:rPr>
              <a:t> </a:t>
            </a:r>
            <a:r>
              <a:rPr lang="tr-TR" sz="2400" dirty="0" err="1">
                <a:solidFill>
                  <a:schemeClr val="tx1"/>
                </a:solidFill>
              </a:rPr>
              <a:t>faced</a:t>
            </a:r>
            <a:r>
              <a:rPr lang="tr-TR" sz="2400" dirty="0">
                <a:solidFill>
                  <a:schemeClr val="tx1"/>
                </a:solidFill>
              </a:rPr>
              <a:t> </a:t>
            </a:r>
            <a:r>
              <a:rPr lang="tr-TR" sz="2400" dirty="0" err="1">
                <a:solidFill>
                  <a:schemeClr val="tx1"/>
                </a:solidFill>
              </a:rPr>
              <a:t>by</a:t>
            </a:r>
            <a:r>
              <a:rPr lang="tr-TR" sz="2400" dirty="0">
                <a:solidFill>
                  <a:schemeClr val="tx1"/>
                </a:solidFill>
              </a:rPr>
              <a:t> </a:t>
            </a:r>
            <a:r>
              <a:rPr lang="tr-TR" sz="2400" dirty="0" err="1">
                <a:solidFill>
                  <a:schemeClr val="tx1"/>
                </a:solidFill>
              </a:rPr>
              <a:t>Digital</a:t>
            </a:r>
            <a:r>
              <a:rPr lang="tr-TR" sz="2400" dirty="0"/>
              <a:t> </a:t>
            </a:r>
            <a:r>
              <a:rPr lang="tr-TR" sz="2400" dirty="0" err="1">
                <a:solidFill>
                  <a:schemeClr val="tx1"/>
                </a:solidFill>
              </a:rPr>
              <a:t>Forensics</a:t>
            </a:r>
            <a:endParaRPr lang="tr-TR" sz="24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tr-TR" sz="2400" dirty="0">
                <a:solidFill>
                  <a:schemeClr val="tx1"/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► </a:t>
            </a:r>
            <a:r>
              <a:rPr lang="tr-TR" sz="2400" dirty="0" err="1">
                <a:solidFill>
                  <a:schemeClr val="tx1"/>
                </a:solidFill>
              </a:rPr>
              <a:t>Example</a:t>
            </a:r>
            <a:r>
              <a:rPr lang="tr-TR" sz="2400" dirty="0">
                <a:solidFill>
                  <a:schemeClr val="tx1"/>
                </a:solidFill>
              </a:rPr>
              <a:t> </a:t>
            </a:r>
            <a:r>
              <a:rPr lang="tr-TR" sz="2400" dirty="0" err="1">
                <a:solidFill>
                  <a:schemeClr val="tx1"/>
                </a:solidFill>
              </a:rPr>
              <a:t>Uses</a:t>
            </a:r>
            <a:r>
              <a:rPr lang="tr-TR" sz="2400" dirty="0">
                <a:solidFill>
                  <a:schemeClr val="tx1"/>
                </a:solidFill>
              </a:rPr>
              <a:t> of </a:t>
            </a:r>
            <a:r>
              <a:rPr lang="tr-TR" sz="2400" dirty="0" err="1">
                <a:solidFill>
                  <a:schemeClr val="tx1"/>
                </a:solidFill>
              </a:rPr>
              <a:t>Digital</a:t>
            </a:r>
            <a:r>
              <a:rPr lang="tr-TR" sz="2400" dirty="0">
                <a:solidFill>
                  <a:schemeClr val="tx1"/>
                </a:solidFill>
              </a:rPr>
              <a:t> </a:t>
            </a:r>
            <a:r>
              <a:rPr lang="tr-TR" sz="2400" dirty="0" err="1">
                <a:solidFill>
                  <a:schemeClr val="tx1"/>
                </a:solidFill>
              </a:rPr>
              <a:t>Forensics</a:t>
            </a:r>
            <a:endParaRPr lang="tr-TR" sz="24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tr-TR" sz="2400" dirty="0">
                <a:solidFill>
                  <a:schemeClr val="tx1"/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► </a:t>
            </a:r>
            <a:r>
              <a:rPr lang="tr-TR" sz="2400" dirty="0" err="1">
                <a:solidFill>
                  <a:schemeClr val="tx1"/>
                </a:solidFill>
              </a:rPr>
              <a:t>Advantages</a:t>
            </a:r>
            <a:r>
              <a:rPr lang="tr-TR" sz="2400" dirty="0">
                <a:solidFill>
                  <a:schemeClr val="tx1"/>
                </a:solidFill>
              </a:rPr>
              <a:t> of </a:t>
            </a:r>
            <a:r>
              <a:rPr lang="tr-TR" sz="2400" dirty="0" err="1">
                <a:solidFill>
                  <a:schemeClr val="tx1"/>
                </a:solidFill>
              </a:rPr>
              <a:t>Digital</a:t>
            </a:r>
            <a:r>
              <a:rPr lang="tr-TR" sz="2400" dirty="0">
                <a:solidFill>
                  <a:schemeClr val="tx1"/>
                </a:solidFill>
              </a:rPr>
              <a:t> </a:t>
            </a:r>
            <a:r>
              <a:rPr lang="tr-TR" sz="2400" dirty="0" err="1"/>
              <a:t>F</a:t>
            </a:r>
            <a:r>
              <a:rPr lang="tr-TR" sz="2400" dirty="0" err="1">
                <a:solidFill>
                  <a:schemeClr val="tx1"/>
                </a:solidFill>
              </a:rPr>
              <a:t>orensics</a:t>
            </a:r>
            <a:endParaRPr lang="tr-TR" sz="24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tr-TR" sz="2400" dirty="0">
                <a:solidFill>
                  <a:schemeClr val="tx1"/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► </a:t>
            </a:r>
            <a:r>
              <a:rPr lang="tr-TR" sz="2400" dirty="0" err="1">
                <a:solidFill>
                  <a:schemeClr val="tx1"/>
                </a:solidFill>
              </a:rPr>
              <a:t>Disadvantages</a:t>
            </a:r>
            <a:r>
              <a:rPr lang="tr-TR" sz="2400" dirty="0">
                <a:solidFill>
                  <a:schemeClr val="tx1"/>
                </a:solidFill>
              </a:rPr>
              <a:t> of </a:t>
            </a:r>
            <a:r>
              <a:rPr lang="tr-TR" sz="2400" dirty="0" err="1">
                <a:solidFill>
                  <a:schemeClr val="tx1"/>
                </a:solidFill>
              </a:rPr>
              <a:t>Digital</a:t>
            </a:r>
            <a:r>
              <a:rPr lang="tr-TR" sz="2400" dirty="0">
                <a:solidFill>
                  <a:schemeClr val="tx1"/>
                </a:solidFill>
              </a:rPr>
              <a:t> </a:t>
            </a:r>
            <a:r>
              <a:rPr lang="tr-TR" sz="2400" dirty="0" err="1">
                <a:solidFill>
                  <a:schemeClr val="tx1"/>
                </a:solidFill>
              </a:rPr>
              <a:t>Forensics</a:t>
            </a:r>
            <a:endParaRPr lang="tr-TR" sz="24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tr-TR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2943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10BE40E3-5550-4CDD-B4FD-387C33EBF1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71A6B738-E50C-4653-B343-B9D6A5EA27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98768D6-B28C-40A3-B381-39306F5816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Rectangle 23">
              <a:extLst>
                <a:ext uri="{FF2B5EF4-FFF2-40B4-BE49-F238E27FC236}">
                  <a16:creationId xmlns:a16="http://schemas.microsoft.com/office/drawing/2014/main" id="{B27C15B9-7795-4321-AB30-DF1DEF65C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25">
              <a:extLst>
                <a:ext uri="{FF2B5EF4-FFF2-40B4-BE49-F238E27FC236}">
                  <a16:creationId xmlns:a16="http://schemas.microsoft.com/office/drawing/2014/main" id="{578EC957-1F3F-4C00-B023-C8725C217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Isosceles Triangle 16">
              <a:extLst>
                <a:ext uri="{FF2B5EF4-FFF2-40B4-BE49-F238E27FC236}">
                  <a16:creationId xmlns:a16="http://schemas.microsoft.com/office/drawing/2014/main" id="{3D642632-BBD5-46D6-A91D-9B2BF68219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7">
              <a:extLst>
                <a:ext uri="{FF2B5EF4-FFF2-40B4-BE49-F238E27FC236}">
                  <a16:creationId xmlns:a16="http://schemas.microsoft.com/office/drawing/2014/main" id="{BF9D518D-AFF5-4DE2-AEE2-0EC15479A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>
              <a:extLst>
                <a:ext uri="{FF2B5EF4-FFF2-40B4-BE49-F238E27FC236}">
                  <a16:creationId xmlns:a16="http://schemas.microsoft.com/office/drawing/2014/main" id="{14EF979B-B00D-460C-BD56-7EEAFB7E0F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>
              <a:extLst>
                <a:ext uri="{FF2B5EF4-FFF2-40B4-BE49-F238E27FC236}">
                  <a16:creationId xmlns:a16="http://schemas.microsoft.com/office/drawing/2014/main" id="{3E40F9A1-6B82-400F-9397-26D1D36F1F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0">
              <a:extLst>
                <a:ext uri="{FF2B5EF4-FFF2-40B4-BE49-F238E27FC236}">
                  <a16:creationId xmlns:a16="http://schemas.microsoft.com/office/drawing/2014/main" id="{2EF7DDF1-FF86-4CA4-B08B-8939557EBD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1">
              <a:extLst>
                <a:ext uri="{FF2B5EF4-FFF2-40B4-BE49-F238E27FC236}">
                  <a16:creationId xmlns:a16="http://schemas.microsoft.com/office/drawing/2014/main" id="{6D7C1F89-72B2-4FDC-B9E2-04F52D5C50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D94A7024-D948-494D-8920-BBA2DA07D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Resim 4" descr="elektronik eşyalar içeren bir resim&#10;&#10;Açıklama otomatik olarak oluşturuldu">
            <a:extLst>
              <a:ext uri="{FF2B5EF4-FFF2-40B4-BE49-F238E27FC236}">
                <a16:creationId xmlns:a16="http://schemas.microsoft.com/office/drawing/2014/main" id="{7AE1490A-D421-42CC-AC9F-46F84E92AEA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886" y="-10886"/>
            <a:ext cx="12192000" cy="6858000"/>
          </a:xfrm>
          <a:prstGeom prst="rect">
            <a:avLst/>
          </a:prstGeom>
          <a:effectLst>
            <a:glow rad="25400">
              <a:schemeClr val="accent1">
                <a:alpha val="0"/>
              </a:schemeClr>
            </a:glow>
            <a:outerShdw dist="50800" dir="5400000" sx="1000" sy="1000" algn="ctr" rotWithShape="0">
              <a:srgbClr val="000000">
                <a:alpha val="43137"/>
              </a:srgbClr>
            </a:outerShdw>
            <a:reflection blurRad="1270000" stA="45000" endPos="0" dist="50800" dir="5400000" sy="-100000" algn="bl" rotWithShape="0"/>
          </a:effectLst>
        </p:spPr>
      </p:pic>
      <p:sp>
        <p:nvSpPr>
          <p:cNvPr id="6" name="Unvan 5"/>
          <p:cNvSpPr>
            <a:spLocks noGrp="1"/>
          </p:cNvSpPr>
          <p:nvPr>
            <p:ph type="title"/>
          </p:nvPr>
        </p:nvSpPr>
        <p:spPr>
          <a:xfrm>
            <a:off x="872303" y="639424"/>
            <a:ext cx="8596668" cy="1309914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90000"/>
              </a:lnSpc>
            </a:pPr>
            <a:br>
              <a:rPr lang="en-US" sz="3200" b="1" dirty="0">
                <a:solidFill>
                  <a:schemeClr val="tx1"/>
                </a:solidFill>
              </a:rPr>
            </a:br>
            <a:r>
              <a:rPr lang="en-US" sz="3200" b="1" dirty="0">
                <a:solidFill>
                  <a:schemeClr val="tx1"/>
                </a:solidFill>
              </a:rPr>
              <a:t>What is Digital Forensics?</a:t>
            </a:r>
            <a:br>
              <a:rPr lang="en-US" sz="3200" b="1" dirty="0">
                <a:solidFill>
                  <a:schemeClr val="tx1"/>
                </a:solidFill>
              </a:rPr>
            </a:b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7" name="Metin Yer Tutucusu 6"/>
          <p:cNvSpPr>
            <a:spLocks noGrp="1"/>
          </p:cNvSpPr>
          <p:nvPr>
            <p:ph type="body" idx="1"/>
          </p:nvPr>
        </p:nvSpPr>
        <p:spPr>
          <a:xfrm>
            <a:off x="871174" y="2152352"/>
            <a:ext cx="8690504" cy="3680038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50000"/>
              </a:lnSpc>
              <a:buFont typeface="Wingdings 3" charset="2"/>
              <a:buChar char=""/>
            </a:pPr>
            <a:r>
              <a:rPr lang="en-US" sz="2100" dirty="0">
                <a:solidFill>
                  <a:schemeClr val="tx1"/>
                </a:solidFill>
              </a:rPr>
              <a:t> Digital Forensics is defined as the process of preservation, identification, extraction, and documentation of computer evidence which can be used by the court of law. It is a science of finding evidence from digital media like a computer, mobile phone, server, or network. It provides the forensic team with the best techniques and tools to solve complicated digital-related cases.</a:t>
            </a:r>
          </a:p>
        </p:txBody>
      </p:sp>
    </p:spTree>
    <p:extLst>
      <p:ext uri="{BB962C8B-B14F-4D97-AF65-F5344CB8AC3E}">
        <p14:creationId xmlns:p14="http://schemas.microsoft.com/office/powerpoint/2010/main" val="31015478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10BE40E3-5550-4CDD-B4FD-387C33EBF1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71A6B738-E50C-4653-B343-B9D6A5EA27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98768D6-B28C-40A3-B381-39306F5816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23">
              <a:extLst>
                <a:ext uri="{FF2B5EF4-FFF2-40B4-BE49-F238E27FC236}">
                  <a16:creationId xmlns:a16="http://schemas.microsoft.com/office/drawing/2014/main" id="{B27C15B9-7795-4321-AB30-DF1DEF65C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5">
              <a:extLst>
                <a:ext uri="{FF2B5EF4-FFF2-40B4-BE49-F238E27FC236}">
                  <a16:creationId xmlns:a16="http://schemas.microsoft.com/office/drawing/2014/main" id="{578EC957-1F3F-4C00-B023-C8725C217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3D642632-BBD5-46D6-A91D-9B2BF68219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7">
              <a:extLst>
                <a:ext uri="{FF2B5EF4-FFF2-40B4-BE49-F238E27FC236}">
                  <a16:creationId xmlns:a16="http://schemas.microsoft.com/office/drawing/2014/main" id="{BF9D518D-AFF5-4DE2-AEE2-0EC15479A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8">
              <a:extLst>
                <a:ext uri="{FF2B5EF4-FFF2-40B4-BE49-F238E27FC236}">
                  <a16:creationId xmlns:a16="http://schemas.microsoft.com/office/drawing/2014/main" id="{14EF979B-B00D-460C-BD56-7EEAFB7E0F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29">
              <a:extLst>
                <a:ext uri="{FF2B5EF4-FFF2-40B4-BE49-F238E27FC236}">
                  <a16:creationId xmlns:a16="http://schemas.microsoft.com/office/drawing/2014/main" id="{3E40F9A1-6B82-400F-9397-26D1D36F1F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2EF7DDF1-FF86-4CA4-B08B-8939557EBD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Isosceles Triangle 21">
              <a:extLst>
                <a:ext uri="{FF2B5EF4-FFF2-40B4-BE49-F238E27FC236}">
                  <a16:creationId xmlns:a16="http://schemas.microsoft.com/office/drawing/2014/main" id="{6D7C1F89-72B2-4FDC-B9E2-04F52D5C50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D94A7024-D948-494D-8920-BBA2DA07D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Resim 6" descr="elektronik eşyalar içeren bir resim&#10;&#10;Açıklama otomatik olarak oluşturuldu">
            <a:extLst>
              <a:ext uri="{FF2B5EF4-FFF2-40B4-BE49-F238E27FC236}">
                <a16:creationId xmlns:a16="http://schemas.microsoft.com/office/drawing/2014/main" id="{E58ECB58-0171-4F4E-AAC8-7F3E641B6E2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3176" y="0"/>
            <a:ext cx="12192000" cy="6858000"/>
          </a:xfrm>
          <a:prstGeom prst="rect">
            <a:avLst/>
          </a:prstGeom>
          <a:effectLst>
            <a:glow rad="38100">
              <a:schemeClr val="accent1">
                <a:alpha val="13000"/>
              </a:schemeClr>
            </a:glow>
            <a:reflection blurRad="1270000" stA="45000" endPos="0" dist="50800" dir="5400000" sy="-100000" algn="bl" rotWithShape="0"/>
          </a:effectLst>
        </p:spPr>
      </p:pic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922858" y="442229"/>
            <a:ext cx="8596668" cy="1754518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pPr>
              <a:lnSpc>
                <a:spcPct val="90000"/>
              </a:lnSpc>
            </a:pPr>
            <a:br>
              <a:rPr lang="en-US" sz="2000" b="1" dirty="0">
                <a:solidFill>
                  <a:schemeClr val="tx1"/>
                </a:solidFill>
              </a:rPr>
            </a:br>
            <a:r>
              <a:rPr lang="en-US" sz="3600" b="1" dirty="0">
                <a:solidFill>
                  <a:schemeClr val="tx1"/>
                </a:solidFill>
              </a:rPr>
              <a:t>Objectives of </a:t>
            </a:r>
            <a:r>
              <a:rPr lang="tr-TR" sz="3600" b="1" dirty="0" err="1">
                <a:solidFill>
                  <a:schemeClr val="tx1"/>
                </a:solidFill>
              </a:rPr>
              <a:t>Digital</a:t>
            </a:r>
            <a:r>
              <a:rPr lang="en-US" sz="3600" b="1" dirty="0">
                <a:solidFill>
                  <a:schemeClr val="tx1"/>
                </a:solidFill>
              </a:rPr>
              <a:t> </a:t>
            </a:r>
            <a:r>
              <a:rPr lang="tr-TR" sz="3600" b="1" dirty="0">
                <a:solidFill>
                  <a:schemeClr val="tx1"/>
                </a:solidFill>
              </a:rPr>
              <a:t>F</a:t>
            </a:r>
            <a:r>
              <a:rPr lang="en-US" sz="3600" b="1" dirty="0" err="1">
                <a:solidFill>
                  <a:schemeClr val="tx1"/>
                </a:solidFill>
              </a:rPr>
              <a:t>orensics</a:t>
            </a:r>
            <a:br>
              <a:rPr lang="tr-TR" sz="2000" b="1" dirty="0">
                <a:solidFill>
                  <a:schemeClr val="tx1"/>
                </a:solidFill>
              </a:rPr>
            </a:br>
            <a:br>
              <a:rPr lang="tr-TR" sz="2000" b="1" dirty="0">
                <a:solidFill>
                  <a:schemeClr val="tx1"/>
                </a:solidFill>
              </a:rPr>
            </a:br>
            <a:br>
              <a:rPr lang="tr-TR" sz="2000" b="1" dirty="0">
                <a:solidFill>
                  <a:schemeClr val="tx1"/>
                </a:solidFill>
              </a:rPr>
            </a:br>
            <a:br>
              <a:rPr lang="en-US" sz="2000" b="1" dirty="0">
                <a:solidFill>
                  <a:schemeClr val="tx1"/>
                </a:solidFill>
              </a:rPr>
            </a:br>
            <a:r>
              <a:rPr lang="en-US" sz="2200" b="1" dirty="0">
                <a:solidFill>
                  <a:schemeClr val="tx1"/>
                </a:solidFill>
              </a:rPr>
              <a:t> </a:t>
            </a:r>
            <a:r>
              <a:rPr lang="en-US" sz="2200" dirty="0">
                <a:solidFill>
                  <a:schemeClr val="tx1"/>
                </a:solidFill>
              </a:rPr>
              <a:t>Here are the essential objectives of using </a:t>
            </a:r>
            <a:r>
              <a:rPr lang="tr-TR" sz="2200" dirty="0" err="1">
                <a:solidFill>
                  <a:schemeClr val="tx1"/>
                </a:solidFill>
              </a:rPr>
              <a:t>Digital</a:t>
            </a:r>
            <a:r>
              <a:rPr lang="en-US" sz="2200" dirty="0">
                <a:solidFill>
                  <a:schemeClr val="tx1"/>
                </a:solidFill>
              </a:rPr>
              <a:t> </a:t>
            </a:r>
            <a:r>
              <a:rPr lang="tr-TR" sz="2200" dirty="0">
                <a:solidFill>
                  <a:schemeClr val="tx1"/>
                </a:solidFill>
              </a:rPr>
              <a:t>F</a:t>
            </a:r>
            <a:r>
              <a:rPr lang="en-US" sz="2200" dirty="0" err="1">
                <a:solidFill>
                  <a:schemeClr val="tx1"/>
                </a:solidFill>
              </a:rPr>
              <a:t>orensics</a:t>
            </a:r>
            <a:r>
              <a:rPr lang="en-US" sz="2200" dirty="0">
                <a:solidFill>
                  <a:schemeClr val="tx1"/>
                </a:solidFill>
              </a:rPr>
              <a:t>:</a:t>
            </a:r>
            <a:br>
              <a:rPr lang="en-US" sz="2200" b="1" dirty="0">
                <a:solidFill>
                  <a:schemeClr val="tx1"/>
                </a:solidFill>
              </a:rPr>
            </a:br>
            <a:endParaRPr lang="en-US" sz="2200" dirty="0">
              <a:solidFill>
                <a:schemeClr val="tx1"/>
              </a:solidFill>
            </a:endParaRPr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964816" y="2285537"/>
            <a:ext cx="8596668" cy="3884281"/>
          </a:xfrm>
        </p:spPr>
        <p:txBody>
          <a:bodyPr vert="horz" lIns="91440" tIns="45720" rIns="91440" bIns="45720" rtlCol="0">
            <a:normAutofit/>
          </a:bodyPr>
          <a:lstStyle/>
          <a:p>
            <a:pPr marL="342900" lvl="0" indent="-342900">
              <a:buClr>
                <a:schemeClr val="bg1"/>
              </a:buClr>
              <a:buSzPct val="85000"/>
              <a:buFont typeface="Wingdings" panose="05000000000000000000" pitchFamily="2" charset="2"/>
              <a:buChar char="ü"/>
              <a:tabLst>
                <a:tab pos="457200" algn="l"/>
              </a:tabLst>
            </a:pPr>
            <a:r>
              <a:rPr lang="en-US" sz="2000" kern="1200" dirty="0">
                <a:solidFill>
                  <a:schemeClr val="bg1"/>
                </a:solidFill>
                <a:effectLst/>
                <a:ea typeface="Times New Roman" panose="02020603050405020304" pitchFamily="18" charset="0"/>
                <a:cs typeface="Sanskrit Text" panose="02020503050405020304" pitchFamily="18" charset="0"/>
              </a:rPr>
              <a:t>It helps to recover, analyze, and preserve computer and related materials in such a manner that it helps the investigation agency to present them as evidence in a court of law.</a:t>
            </a:r>
            <a:endParaRPr lang="tr-TR" sz="2000" dirty="0">
              <a:solidFill>
                <a:schemeClr val="bg1"/>
              </a:solidFill>
              <a:effectLst/>
              <a:ea typeface="Times New Roman" panose="02020603050405020304" pitchFamily="18" charset="0"/>
              <a:cs typeface="Sanskrit Text" panose="02020503050405020304" pitchFamily="18" charset="0"/>
            </a:endParaRPr>
          </a:p>
          <a:p>
            <a:pPr marL="342900" lvl="0" indent="-342900">
              <a:buClr>
                <a:schemeClr val="bg1"/>
              </a:buClr>
              <a:buSzPct val="85000"/>
              <a:buFont typeface="Wingdings" panose="05000000000000000000" pitchFamily="2" charset="2"/>
              <a:buChar char="ü"/>
              <a:tabLst>
                <a:tab pos="457200" algn="l"/>
              </a:tabLst>
            </a:pPr>
            <a:r>
              <a:rPr lang="en-US" sz="2000" kern="1200" dirty="0">
                <a:solidFill>
                  <a:schemeClr val="bg1"/>
                </a:solidFill>
                <a:effectLst/>
                <a:ea typeface="Times New Roman" panose="02020603050405020304" pitchFamily="18" charset="0"/>
                <a:cs typeface="Sanskrit Text" panose="02020503050405020304" pitchFamily="18" charset="0"/>
              </a:rPr>
              <a:t>It helps to postulate the motive behind the crime and identity of the main culprit.</a:t>
            </a:r>
            <a:r>
              <a:rPr lang="tr-TR" sz="2000" kern="1200" dirty="0">
                <a:solidFill>
                  <a:schemeClr val="bg1"/>
                </a:solidFill>
                <a:effectLst/>
                <a:ea typeface="Times New Roman" panose="02020603050405020304" pitchFamily="18" charset="0"/>
                <a:cs typeface="Sanskrit Text" panose="02020503050405020304" pitchFamily="18" charset="0"/>
              </a:rPr>
              <a:t>  </a:t>
            </a:r>
            <a:endParaRPr lang="tr-TR" sz="2000" dirty="0">
              <a:solidFill>
                <a:schemeClr val="bg1"/>
              </a:solidFill>
              <a:effectLst/>
              <a:ea typeface="Times New Roman" panose="02020603050405020304" pitchFamily="18" charset="0"/>
              <a:cs typeface="Sanskrit Text" panose="02020503050405020304" pitchFamily="18" charset="0"/>
            </a:endParaRPr>
          </a:p>
          <a:p>
            <a:pPr marL="342900" lvl="0" indent="-342900">
              <a:buClr>
                <a:schemeClr val="bg1"/>
              </a:buClr>
              <a:buSzPct val="85000"/>
              <a:buFont typeface="Wingdings" panose="05000000000000000000" pitchFamily="2" charset="2"/>
              <a:buChar char="ü"/>
              <a:tabLst>
                <a:tab pos="457200" algn="l"/>
              </a:tabLst>
            </a:pPr>
            <a:r>
              <a:rPr lang="en-US" sz="2000" kern="1200" dirty="0">
                <a:solidFill>
                  <a:schemeClr val="bg1"/>
                </a:solidFill>
                <a:effectLst/>
                <a:ea typeface="Times New Roman" panose="02020603050405020304" pitchFamily="18" charset="0"/>
                <a:cs typeface="Sanskrit Text" panose="02020503050405020304" pitchFamily="18" charset="0"/>
              </a:rPr>
              <a:t>Recovering deleted files from digital media to extract the evidence and validate them.</a:t>
            </a:r>
            <a:endParaRPr lang="tr-TR" sz="2000" dirty="0">
              <a:solidFill>
                <a:schemeClr val="bg1"/>
              </a:solidFill>
              <a:effectLst/>
              <a:ea typeface="Times New Roman" panose="02020603050405020304" pitchFamily="18" charset="0"/>
              <a:cs typeface="Sanskrit Text" panose="02020503050405020304" pitchFamily="18" charset="0"/>
            </a:endParaRPr>
          </a:p>
          <a:p>
            <a:pPr marL="342900" lvl="0" indent="-342900">
              <a:buClr>
                <a:schemeClr val="bg1"/>
              </a:buClr>
              <a:buSzPct val="85000"/>
              <a:buFont typeface="Wingdings" panose="05000000000000000000" pitchFamily="2" charset="2"/>
              <a:buChar char="ü"/>
              <a:tabLst>
                <a:tab pos="457200" algn="l"/>
              </a:tabLst>
            </a:pPr>
            <a:r>
              <a:rPr lang="en-US" sz="2000" kern="1200" dirty="0">
                <a:solidFill>
                  <a:schemeClr val="bg1"/>
                </a:solidFill>
                <a:effectLst/>
                <a:ea typeface="Times New Roman" panose="02020603050405020304" pitchFamily="18" charset="0"/>
                <a:cs typeface="Sanskrit Text" panose="02020503050405020304" pitchFamily="18" charset="0"/>
              </a:rPr>
              <a:t>Helps you to identify the evidence quickly</a:t>
            </a:r>
            <a:endParaRPr lang="tr-TR" sz="2000" dirty="0">
              <a:solidFill>
                <a:schemeClr val="bg1"/>
              </a:solidFill>
              <a:effectLst/>
              <a:ea typeface="Times New Roman" panose="02020603050405020304" pitchFamily="18" charset="0"/>
              <a:cs typeface="Sanskrit Text" panose="02020503050405020304" pitchFamily="18" charset="0"/>
            </a:endParaRPr>
          </a:p>
          <a:p>
            <a:pPr marL="342900" lvl="0" indent="-342900">
              <a:buClr>
                <a:schemeClr val="bg1"/>
              </a:buClr>
              <a:buSzPct val="85000"/>
              <a:buFont typeface="Wingdings" panose="05000000000000000000" pitchFamily="2" charset="2"/>
              <a:buChar char="ü"/>
              <a:tabLst>
                <a:tab pos="457200" algn="l"/>
              </a:tabLst>
            </a:pPr>
            <a:r>
              <a:rPr lang="en-US" sz="2000" kern="1200" dirty="0">
                <a:solidFill>
                  <a:schemeClr val="bg1"/>
                </a:solidFill>
                <a:effectLst/>
                <a:ea typeface="Times New Roman" panose="02020603050405020304" pitchFamily="18" charset="0"/>
                <a:cs typeface="Sanskrit Text" panose="02020503050405020304" pitchFamily="18" charset="0"/>
              </a:rPr>
              <a:t>Preserving the evidence.</a:t>
            </a:r>
            <a:endParaRPr lang="tr-TR" sz="2000" dirty="0">
              <a:solidFill>
                <a:schemeClr val="bg1"/>
              </a:solidFill>
              <a:effectLst/>
              <a:ea typeface="Times New Roman" panose="02020603050405020304" pitchFamily="18" charset="0"/>
              <a:cs typeface="Sanskrit Text" panose="020205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94262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782107" y="365873"/>
            <a:ext cx="8596668" cy="769951"/>
          </a:xfrm>
        </p:spPr>
        <p:txBody>
          <a:bodyPr>
            <a:normAutofit fontScale="90000"/>
          </a:bodyPr>
          <a:lstStyle/>
          <a:p>
            <a:br>
              <a:rPr lang="tr-TR" b="1" dirty="0"/>
            </a:br>
            <a:br>
              <a:rPr lang="tr-TR" b="1" dirty="0"/>
            </a:br>
            <a:r>
              <a:rPr lang="tr-TR" sz="3600" b="1" dirty="0" err="1"/>
              <a:t>Process</a:t>
            </a:r>
            <a:r>
              <a:rPr lang="tr-TR" sz="3600" b="1" dirty="0"/>
              <a:t> of </a:t>
            </a:r>
            <a:r>
              <a:rPr lang="tr-TR" sz="3600" b="1" dirty="0" err="1"/>
              <a:t>Digital</a:t>
            </a:r>
            <a:r>
              <a:rPr lang="tr-TR" sz="3600" b="1" dirty="0"/>
              <a:t> </a:t>
            </a:r>
            <a:r>
              <a:rPr lang="tr-TR" sz="3600" b="1" dirty="0" err="1"/>
              <a:t>forensics</a:t>
            </a:r>
            <a:br>
              <a:rPr lang="tr-TR" b="1" dirty="0"/>
            </a:br>
            <a:br>
              <a:rPr lang="tr-TR" dirty="0"/>
            </a:br>
            <a:endParaRPr lang="tr-TR" dirty="0"/>
          </a:p>
        </p:txBody>
      </p:sp>
      <p:sp>
        <p:nvSpPr>
          <p:cNvPr id="13" name="Metin kutusu 12">
            <a:extLst>
              <a:ext uri="{FF2B5EF4-FFF2-40B4-BE49-F238E27FC236}">
                <a16:creationId xmlns:a16="http://schemas.microsoft.com/office/drawing/2014/main" id="{9B0CF5BB-A10B-4909-BD14-2CDF9528A64F}"/>
              </a:ext>
            </a:extLst>
          </p:cNvPr>
          <p:cNvSpPr txBox="1"/>
          <p:nvPr/>
        </p:nvSpPr>
        <p:spPr>
          <a:xfrm>
            <a:off x="837558" y="1542246"/>
            <a:ext cx="2331244" cy="50981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r-TR" sz="2500" dirty="0" err="1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Identification</a:t>
            </a:r>
            <a:r>
              <a:rPr lang="tr-TR" sz="25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tr-TR" sz="2500" dirty="0">
              <a:solidFill>
                <a:schemeClr val="accent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r-TR" sz="2500" dirty="0" err="1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Preservation</a:t>
            </a:r>
            <a:r>
              <a:rPr lang="tr-TR" sz="25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tr-TR" sz="2500" dirty="0">
              <a:solidFill>
                <a:schemeClr val="accent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r-TR" sz="25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Analysis: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tr-TR" sz="2500" dirty="0">
              <a:solidFill>
                <a:schemeClr val="accent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r-TR" sz="2500" dirty="0" err="1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Documentation</a:t>
            </a:r>
            <a:r>
              <a:rPr lang="tr-TR" sz="25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tr-TR" sz="2500" dirty="0">
              <a:solidFill>
                <a:schemeClr val="accent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r-TR" sz="25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Presentation: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tr-TR" sz="2400" dirty="0">
              <a:solidFill>
                <a:schemeClr val="accent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5" name="Metin kutusu 14">
            <a:extLst>
              <a:ext uri="{FF2B5EF4-FFF2-40B4-BE49-F238E27FC236}">
                <a16:creationId xmlns:a16="http://schemas.microsoft.com/office/drawing/2014/main" id="{2CB31F1F-7590-41E3-A2A5-D52054B08E2B}"/>
              </a:ext>
            </a:extLst>
          </p:cNvPr>
          <p:cNvSpPr txBox="1"/>
          <p:nvPr/>
        </p:nvSpPr>
        <p:spPr>
          <a:xfrm>
            <a:off x="3412331" y="1542246"/>
            <a:ext cx="578546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1600" dirty="0" err="1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İdentify</a:t>
            </a:r>
            <a:r>
              <a:rPr lang="tr-TR" sz="16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600" dirty="0" err="1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</a:t>
            </a:r>
            <a:r>
              <a:rPr lang="tr-TR" sz="16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600" dirty="0" err="1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purpose</a:t>
            </a:r>
            <a:r>
              <a:rPr lang="tr-TR" sz="16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of </a:t>
            </a:r>
            <a:r>
              <a:rPr lang="tr-TR" sz="1600" dirty="0" err="1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investigation</a:t>
            </a:r>
            <a:endParaRPr lang="tr-TR" sz="1600" dirty="0">
              <a:solidFill>
                <a:schemeClr val="accent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1600" dirty="0" err="1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İdentify</a:t>
            </a:r>
            <a:r>
              <a:rPr lang="tr-TR" sz="16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600" dirty="0" err="1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</a:t>
            </a:r>
            <a:r>
              <a:rPr lang="tr-TR" sz="16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600" dirty="0" err="1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resources</a:t>
            </a:r>
            <a:r>
              <a:rPr lang="tr-TR" sz="16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600" dirty="0" err="1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required</a:t>
            </a:r>
            <a:endParaRPr lang="tr-TR" sz="1600" dirty="0">
              <a:solidFill>
                <a:schemeClr val="accent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6" name="Metin kutusu 15">
            <a:extLst>
              <a:ext uri="{FF2B5EF4-FFF2-40B4-BE49-F238E27FC236}">
                <a16:creationId xmlns:a16="http://schemas.microsoft.com/office/drawing/2014/main" id="{857432D9-8689-4072-B9D9-B5BD856C1027}"/>
              </a:ext>
            </a:extLst>
          </p:cNvPr>
          <p:cNvSpPr txBox="1"/>
          <p:nvPr/>
        </p:nvSpPr>
        <p:spPr>
          <a:xfrm>
            <a:off x="3412330" y="2668700"/>
            <a:ext cx="5785469" cy="3440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tr-TR" sz="16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 is </a:t>
            </a:r>
            <a:r>
              <a:rPr lang="tr-TR" sz="1600" dirty="0" err="1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isolate,secure</a:t>
            </a:r>
            <a:r>
              <a:rPr lang="tr-TR" sz="16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600" dirty="0" err="1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and</a:t>
            </a:r>
            <a:r>
              <a:rPr lang="tr-TR" sz="16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600" dirty="0" err="1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preserve</a:t>
            </a:r>
            <a:endParaRPr lang="tr-TR" sz="1600" dirty="0">
              <a:solidFill>
                <a:schemeClr val="accent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7" name="Metin kutusu 16">
            <a:extLst>
              <a:ext uri="{FF2B5EF4-FFF2-40B4-BE49-F238E27FC236}">
                <a16:creationId xmlns:a16="http://schemas.microsoft.com/office/drawing/2014/main" id="{F0C62513-3AA1-4396-8DAE-4E0FDBA40F72}"/>
              </a:ext>
            </a:extLst>
          </p:cNvPr>
          <p:cNvSpPr txBox="1"/>
          <p:nvPr/>
        </p:nvSpPr>
        <p:spPr>
          <a:xfrm>
            <a:off x="3420985" y="3310155"/>
            <a:ext cx="5785469" cy="10761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tr-TR" sz="1600" dirty="0" err="1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İdentify</a:t>
            </a:r>
            <a:r>
              <a:rPr lang="tr-TR" sz="16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600" dirty="0" err="1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tool</a:t>
            </a:r>
            <a:r>
              <a:rPr lang="tr-TR" sz="16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600" dirty="0" err="1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and</a:t>
            </a:r>
            <a:r>
              <a:rPr lang="tr-TR" sz="16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600" dirty="0" err="1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techniques</a:t>
            </a:r>
            <a:r>
              <a:rPr lang="tr-TR" sz="16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600" dirty="0" err="1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</a:t>
            </a:r>
            <a:r>
              <a:rPr lang="tr-TR" sz="16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600" dirty="0" err="1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use</a:t>
            </a:r>
            <a:endParaRPr lang="tr-TR" sz="1600" dirty="0">
              <a:solidFill>
                <a:schemeClr val="accent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tr-TR" sz="1600" dirty="0" err="1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Process</a:t>
            </a:r>
            <a:r>
              <a:rPr lang="tr-TR" sz="16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data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tr-TR" sz="1600" dirty="0" err="1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İnterpret</a:t>
            </a:r>
            <a:r>
              <a:rPr lang="tr-TR" sz="16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600" dirty="0" err="1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analysis</a:t>
            </a:r>
            <a:r>
              <a:rPr lang="tr-TR" sz="16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600" dirty="0" err="1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results</a:t>
            </a:r>
            <a:endParaRPr lang="tr-TR" sz="1600" dirty="0">
              <a:solidFill>
                <a:schemeClr val="accent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9" name="Metin kutusu 18">
            <a:extLst>
              <a:ext uri="{FF2B5EF4-FFF2-40B4-BE49-F238E27FC236}">
                <a16:creationId xmlns:a16="http://schemas.microsoft.com/office/drawing/2014/main" id="{13365510-57FB-495F-A6BC-CC0B5392E223}"/>
              </a:ext>
            </a:extLst>
          </p:cNvPr>
          <p:cNvSpPr txBox="1"/>
          <p:nvPr/>
        </p:nvSpPr>
        <p:spPr>
          <a:xfrm>
            <a:off x="3412330" y="4678409"/>
            <a:ext cx="6253162" cy="6075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tr-TR" sz="1600" dirty="0" err="1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Documentation</a:t>
            </a:r>
            <a:r>
              <a:rPr lang="tr-TR" sz="16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of </a:t>
            </a:r>
            <a:r>
              <a:rPr lang="tr-TR" sz="1600" dirty="0" err="1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</a:t>
            </a:r>
            <a:r>
              <a:rPr lang="tr-TR" sz="16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600" dirty="0" err="1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crime</a:t>
            </a:r>
            <a:r>
              <a:rPr lang="tr-TR" sz="16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600" dirty="0" err="1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scene</a:t>
            </a:r>
            <a:r>
              <a:rPr lang="tr-TR" sz="16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600" dirty="0" err="1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along</a:t>
            </a:r>
            <a:r>
              <a:rPr lang="tr-TR" sz="16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600" dirty="0" err="1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with</a:t>
            </a:r>
            <a:r>
              <a:rPr lang="tr-TR" sz="16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600" dirty="0" err="1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photographing</a:t>
            </a:r>
            <a:r>
              <a:rPr lang="tr-TR" sz="16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tr-TR" sz="1600" dirty="0" err="1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sketching</a:t>
            </a:r>
            <a:r>
              <a:rPr lang="tr-TR" sz="16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tr-TR" sz="1600" dirty="0" err="1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and</a:t>
            </a:r>
            <a:r>
              <a:rPr lang="tr-TR" sz="16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600" dirty="0" err="1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crime-scene</a:t>
            </a:r>
            <a:r>
              <a:rPr lang="tr-TR" sz="16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600" dirty="0" err="1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mapping</a:t>
            </a:r>
            <a:endParaRPr lang="tr-TR" sz="1600" dirty="0">
              <a:solidFill>
                <a:schemeClr val="accent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1" name="Metin kutusu 20">
            <a:extLst>
              <a:ext uri="{FF2B5EF4-FFF2-40B4-BE49-F238E27FC236}">
                <a16:creationId xmlns:a16="http://schemas.microsoft.com/office/drawing/2014/main" id="{1AA71FCD-12BB-4B87-84E1-14C97934EC37}"/>
              </a:ext>
            </a:extLst>
          </p:cNvPr>
          <p:cNvSpPr txBox="1"/>
          <p:nvPr/>
        </p:nvSpPr>
        <p:spPr>
          <a:xfrm>
            <a:off x="3412330" y="5679515"/>
            <a:ext cx="6253162" cy="6075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tr-TR" sz="1600" dirty="0" err="1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Process</a:t>
            </a:r>
            <a:r>
              <a:rPr lang="tr-TR" sz="16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of </a:t>
            </a:r>
            <a:r>
              <a:rPr lang="tr-TR" sz="1600" dirty="0" err="1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summarization</a:t>
            </a:r>
            <a:r>
              <a:rPr lang="tr-TR" sz="16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600" dirty="0" err="1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and</a:t>
            </a:r>
            <a:r>
              <a:rPr lang="tr-TR" sz="16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600" dirty="0" err="1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explanation</a:t>
            </a:r>
            <a:r>
              <a:rPr lang="tr-TR" sz="16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of </a:t>
            </a:r>
            <a:r>
              <a:rPr lang="tr-TR" sz="1600" dirty="0" err="1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conclusions</a:t>
            </a:r>
            <a:r>
              <a:rPr lang="tr-TR" sz="16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is done </a:t>
            </a:r>
            <a:r>
              <a:rPr lang="tr-TR" sz="1600" dirty="0" err="1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with</a:t>
            </a:r>
            <a:r>
              <a:rPr lang="tr-TR" sz="16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600" dirty="0" err="1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</a:t>
            </a:r>
            <a:r>
              <a:rPr lang="tr-TR" sz="16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600" dirty="0" err="1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help</a:t>
            </a:r>
            <a:r>
              <a:rPr lang="tr-TR" sz="16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600" dirty="0" err="1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</a:t>
            </a:r>
            <a:r>
              <a:rPr lang="tr-TR" sz="16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600" dirty="0" err="1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gather</a:t>
            </a:r>
            <a:r>
              <a:rPr lang="tr-TR" sz="16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600" dirty="0" err="1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facts</a:t>
            </a:r>
            <a:endParaRPr lang="tr-TR" sz="1600" dirty="0">
              <a:solidFill>
                <a:schemeClr val="accent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90" name="Resim 89">
            <a:extLst>
              <a:ext uri="{FF2B5EF4-FFF2-40B4-BE49-F238E27FC236}">
                <a16:creationId xmlns:a16="http://schemas.microsoft.com/office/drawing/2014/main" id="{2D7DFC3B-0591-4F94-B4C4-D4D3697BFEF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WatercolorSponge trans="4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0155" y="1065754"/>
            <a:ext cx="4800600" cy="2743200"/>
          </a:xfrm>
          <a:prstGeom prst="rect">
            <a:avLst/>
          </a:prstGeom>
          <a:effectLst>
            <a:outerShdw blurRad="723900" dist="190500" dir="5400000" algn="ctr" rotWithShape="0">
              <a:srgbClr val="000000">
                <a:alpha val="0"/>
              </a:srgbClr>
            </a:outerShdw>
            <a:reflection endPos="78000" dist="508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0727191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10BE40E3-5550-4CDD-B4FD-387C33EBF1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71A6B738-E50C-4653-B343-B9D6A5EA27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98768D6-B28C-40A3-B381-39306F5816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B27C15B9-7795-4321-AB30-DF1DEF65C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578EC957-1F3F-4C00-B023-C8725C217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3D642632-BBD5-46D6-A91D-9B2BF68219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BF9D518D-AFF5-4DE2-AEE2-0EC15479A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14EF979B-B00D-460C-BD56-7EEAFB7E0F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3E40F9A1-6B82-400F-9397-26D1D36F1F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2EF7DDF1-FF86-4CA4-B08B-8939557EBD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6D7C1F89-72B2-4FDC-B9E2-04F52D5C50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D94A7024-D948-494D-8920-BBA2DA07D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83AF0270-66A7-4CE2-A320-D284588F40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3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"/>
          <a:stretch/>
        </p:blipFill>
        <p:spPr>
          <a:xfrm>
            <a:off x="20" y="8477"/>
            <a:ext cx="12191980" cy="6857990"/>
          </a:xfrm>
          <a:prstGeom prst="rect">
            <a:avLst/>
          </a:prstGeom>
        </p:spPr>
      </p:pic>
      <p:sp>
        <p:nvSpPr>
          <p:cNvPr id="2" name="Dikdörtgen 1"/>
          <p:cNvSpPr/>
          <p:nvPr/>
        </p:nvSpPr>
        <p:spPr>
          <a:xfrm>
            <a:off x="1006764" y="58832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3600" b="1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Types of Digital Forensic</a:t>
            </a:r>
          </a:p>
          <a:p>
            <a:pPr>
              <a:spcBef>
                <a:spcPct val="0"/>
              </a:spcBef>
              <a:spcAft>
                <a:spcPts val="600"/>
              </a:spcAft>
            </a:pPr>
            <a:endParaRPr lang="en-US" sz="3600" b="1" i="0" dirty="0">
              <a:solidFill>
                <a:schemeClr val="bg2"/>
              </a:solidFill>
              <a:effectLst/>
              <a:latin typeface="+mj-lt"/>
              <a:ea typeface="+mj-ea"/>
              <a:cs typeface="+mj-cs"/>
            </a:endParaRPr>
          </a:p>
        </p:txBody>
      </p:sp>
      <p:sp>
        <p:nvSpPr>
          <p:cNvPr id="3" name="Dikdörtgen 2"/>
          <p:cNvSpPr/>
          <p:nvPr/>
        </p:nvSpPr>
        <p:spPr>
          <a:xfrm>
            <a:off x="1021465" y="1783724"/>
            <a:ext cx="8596668" cy="41109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342900">
              <a:spcBef>
                <a:spcPts val="1000"/>
              </a:spcBef>
              <a:buClr>
                <a:schemeClr val="bg1"/>
              </a:buClr>
              <a:buSzPct val="880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/>
                </a:solidFill>
              </a:rPr>
              <a:t>Disk Forensics</a:t>
            </a:r>
          </a:p>
          <a:p>
            <a:pPr marL="342900" indent="-342900">
              <a:spcBef>
                <a:spcPts val="1000"/>
              </a:spcBef>
              <a:buClr>
                <a:schemeClr val="bg1"/>
              </a:buClr>
              <a:buSzPct val="880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/>
                </a:solidFill>
              </a:rPr>
              <a:t>Network Forensics</a:t>
            </a:r>
          </a:p>
          <a:p>
            <a:pPr marL="342900" indent="-342900">
              <a:spcBef>
                <a:spcPts val="1000"/>
              </a:spcBef>
              <a:buClr>
                <a:schemeClr val="bg1"/>
              </a:buClr>
              <a:buSzPct val="88000"/>
              <a:buFont typeface="Arial" panose="020B0604020202020204" pitchFamily="34" charset="0"/>
              <a:buChar char="•"/>
            </a:pPr>
            <a:r>
              <a:rPr lang="en-US" sz="2400" i="0" dirty="0">
                <a:solidFill>
                  <a:schemeClr val="bg2"/>
                </a:solidFill>
                <a:effectLst/>
              </a:rPr>
              <a:t>Wireless Forensics</a:t>
            </a:r>
          </a:p>
          <a:p>
            <a:pPr marL="342900" indent="-342900">
              <a:spcBef>
                <a:spcPts val="1000"/>
              </a:spcBef>
              <a:buClr>
                <a:schemeClr val="bg1"/>
              </a:buClr>
              <a:buSzPct val="880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/>
                </a:solidFill>
              </a:rPr>
              <a:t>Database Forensics</a:t>
            </a:r>
          </a:p>
          <a:p>
            <a:pPr marL="342900" indent="-342900">
              <a:spcBef>
                <a:spcPts val="1000"/>
              </a:spcBef>
              <a:buClr>
                <a:schemeClr val="bg1"/>
              </a:buClr>
              <a:buSzPct val="880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/>
                </a:solidFill>
              </a:rPr>
              <a:t>Malware Forensics</a:t>
            </a:r>
          </a:p>
          <a:p>
            <a:pPr marL="342900" indent="-342900">
              <a:spcBef>
                <a:spcPts val="1000"/>
              </a:spcBef>
              <a:buClr>
                <a:schemeClr val="bg1"/>
              </a:buClr>
              <a:buSzPct val="88000"/>
              <a:buFont typeface="Arial" panose="020B0604020202020204" pitchFamily="34" charset="0"/>
              <a:buChar char="•"/>
            </a:pPr>
            <a:r>
              <a:rPr lang="en-US" sz="2400" i="0" dirty="0">
                <a:solidFill>
                  <a:schemeClr val="bg2"/>
                </a:solidFill>
                <a:effectLst/>
              </a:rPr>
              <a:t>Email Forensics</a:t>
            </a:r>
          </a:p>
          <a:p>
            <a:pPr marL="342900" indent="-342900">
              <a:spcBef>
                <a:spcPts val="1000"/>
              </a:spcBef>
              <a:buClr>
                <a:schemeClr val="bg1"/>
              </a:buClr>
              <a:buSzPct val="880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/>
                </a:solidFill>
              </a:rPr>
              <a:t>Memory Forensics</a:t>
            </a:r>
          </a:p>
          <a:p>
            <a:pPr marL="342900" indent="-342900">
              <a:spcBef>
                <a:spcPts val="1000"/>
              </a:spcBef>
              <a:buClr>
                <a:schemeClr val="bg1"/>
              </a:buClr>
              <a:buSzPct val="88000"/>
              <a:buFont typeface="Arial" panose="020B0604020202020204" pitchFamily="34" charset="0"/>
              <a:buChar char="•"/>
            </a:pPr>
            <a:r>
              <a:rPr lang="en-US" sz="2400" i="0" dirty="0">
                <a:solidFill>
                  <a:schemeClr val="bg2"/>
                </a:solidFill>
                <a:effectLst/>
              </a:rPr>
              <a:t>Mobile Phone Forensics </a:t>
            </a:r>
          </a:p>
        </p:txBody>
      </p:sp>
    </p:spTree>
    <p:extLst>
      <p:ext uri="{BB962C8B-B14F-4D97-AF65-F5344CB8AC3E}">
        <p14:creationId xmlns:p14="http://schemas.microsoft.com/office/powerpoint/2010/main" val="6323720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10BE40E3-5550-4CDD-B4FD-387C33EBF1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71A6B738-E50C-4653-B343-B9D6A5EA27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98768D6-B28C-40A3-B381-39306F5816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B27C15B9-7795-4321-AB30-DF1DEF65C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578EC957-1F3F-4C00-B023-C8725C217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3D642632-BBD5-46D6-A91D-9B2BF68219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BF9D518D-AFF5-4DE2-AEE2-0EC15479A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14EF979B-B00D-460C-BD56-7EEAFB7E0F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3E40F9A1-6B82-400F-9397-26D1D36F1F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2EF7DDF1-FF86-4CA4-B08B-8939557EBD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6D7C1F89-72B2-4FDC-B9E2-04F52D5C50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D94A7024-D948-494D-8920-BBA2DA07D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Resim 4" descr="metin, bilgisayar, iç mekan, kişi içeren bir resim&#10;&#10;Açıklama otomatik olarak oluşturuldu">
            <a:extLst>
              <a:ext uri="{FF2B5EF4-FFF2-40B4-BE49-F238E27FC236}">
                <a16:creationId xmlns:a16="http://schemas.microsoft.com/office/drawing/2014/main" id="{CDC2B244-D98B-4D5D-9C8A-7FD67C95B43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81" b="7250"/>
          <a:stretch/>
        </p:blipFill>
        <p:spPr>
          <a:xfrm>
            <a:off x="20" y="8477"/>
            <a:ext cx="12191980" cy="6857990"/>
          </a:xfrm>
          <a:prstGeom prst="rect">
            <a:avLst/>
          </a:prstGeom>
        </p:spPr>
      </p:pic>
      <p:sp>
        <p:nvSpPr>
          <p:cNvPr id="2" name="Dikdörtgen 1"/>
          <p:cNvSpPr/>
          <p:nvPr/>
        </p:nvSpPr>
        <p:spPr>
          <a:xfrm>
            <a:off x="641330" y="839789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3600" b="1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Challenges faced by Digital Forensics</a:t>
            </a:r>
            <a:endParaRPr lang="en-US" sz="3600" b="1" i="0" dirty="0">
              <a:solidFill>
                <a:schemeClr val="bg2"/>
              </a:solidFill>
              <a:effectLst/>
              <a:latin typeface="+mj-lt"/>
              <a:ea typeface="+mj-ea"/>
              <a:cs typeface="+mj-cs"/>
            </a:endParaRPr>
          </a:p>
        </p:txBody>
      </p:sp>
      <p:sp>
        <p:nvSpPr>
          <p:cNvPr id="3" name="Dikdörtgen 2"/>
          <p:cNvSpPr/>
          <p:nvPr/>
        </p:nvSpPr>
        <p:spPr>
          <a:xfrm>
            <a:off x="754210" y="2252135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000"/>
              </a:spcBef>
              <a:buClr>
                <a:schemeClr val="tx1"/>
              </a:buClr>
              <a:buSzPct val="88000"/>
            </a:pPr>
            <a:r>
              <a:rPr lang="tr-TR" sz="2000" dirty="0">
                <a:solidFill>
                  <a:srgbClr val="FFFFFF"/>
                </a:solidFill>
              </a:rPr>
              <a:t> </a:t>
            </a:r>
            <a:r>
              <a:rPr lang="en-US" sz="2000" dirty="0">
                <a:solidFill>
                  <a:srgbClr val="FFFFFF"/>
                </a:solidFill>
              </a:rPr>
              <a:t>Here, are major challenges faced by the Digital Forensic:</a:t>
            </a:r>
            <a:endParaRPr lang="tr-TR" sz="2000" dirty="0">
              <a:solidFill>
                <a:srgbClr val="FFFFFF"/>
              </a:solidFill>
            </a:endParaRPr>
          </a:p>
          <a:p>
            <a:pPr>
              <a:spcBef>
                <a:spcPts val="1000"/>
              </a:spcBef>
              <a:buClr>
                <a:schemeClr val="tx1"/>
              </a:buClr>
              <a:buSzPct val="88000"/>
            </a:pPr>
            <a:endParaRPr lang="en-US" sz="2000" dirty="0">
              <a:solidFill>
                <a:srgbClr val="FFFFFF"/>
              </a:solidFill>
            </a:endParaRPr>
          </a:p>
          <a:p>
            <a:pPr marL="285750" indent="-285750">
              <a:spcBef>
                <a:spcPts val="1000"/>
              </a:spcBef>
              <a:buClr>
                <a:schemeClr val="tx1"/>
              </a:buClr>
              <a:buSzPct val="88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 The increase of PC's and extensive use of internet access</a:t>
            </a:r>
          </a:p>
          <a:p>
            <a:pPr marL="285750" indent="-285750">
              <a:spcBef>
                <a:spcPts val="1000"/>
              </a:spcBef>
              <a:buClr>
                <a:schemeClr val="tx1"/>
              </a:buClr>
              <a:buSzPct val="88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 Easy availability of hacking tools</a:t>
            </a:r>
          </a:p>
          <a:p>
            <a:pPr marL="285750" indent="-285750">
              <a:spcBef>
                <a:spcPts val="1000"/>
              </a:spcBef>
              <a:buClr>
                <a:schemeClr val="tx1"/>
              </a:buClr>
              <a:buSzPct val="88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 The large amount of storage space into Terabytes that makes this investigation job difficult.</a:t>
            </a:r>
          </a:p>
          <a:p>
            <a:pPr marL="285750" indent="-285750">
              <a:spcBef>
                <a:spcPts val="1000"/>
              </a:spcBef>
              <a:buClr>
                <a:schemeClr val="tx1"/>
              </a:buClr>
              <a:buSzPct val="88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 Any technological changes require an upgrade or changes to solutions.</a:t>
            </a:r>
          </a:p>
        </p:txBody>
      </p:sp>
    </p:spTree>
    <p:extLst>
      <p:ext uri="{BB962C8B-B14F-4D97-AF65-F5344CB8AC3E}">
        <p14:creationId xmlns:p14="http://schemas.microsoft.com/office/powerpoint/2010/main" val="36329023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10BE40E3-5550-4CDD-B4FD-387C33EBF1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1A6B738-E50C-4653-B343-B9D6A5EA27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98768D6-B28C-40A3-B381-39306F5816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23">
              <a:extLst>
                <a:ext uri="{FF2B5EF4-FFF2-40B4-BE49-F238E27FC236}">
                  <a16:creationId xmlns:a16="http://schemas.microsoft.com/office/drawing/2014/main" id="{B27C15B9-7795-4321-AB30-DF1DEF65C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5">
              <a:extLst>
                <a:ext uri="{FF2B5EF4-FFF2-40B4-BE49-F238E27FC236}">
                  <a16:creationId xmlns:a16="http://schemas.microsoft.com/office/drawing/2014/main" id="{578EC957-1F3F-4C00-B023-C8725C217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3D642632-BBD5-46D6-A91D-9B2BF68219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7">
              <a:extLst>
                <a:ext uri="{FF2B5EF4-FFF2-40B4-BE49-F238E27FC236}">
                  <a16:creationId xmlns:a16="http://schemas.microsoft.com/office/drawing/2014/main" id="{BF9D518D-AFF5-4DE2-AEE2-0EC15479A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28">
              <a:extLst>
                <a:ext uri="{FF2B5EF4-FFF2-40B4-BE49-F238E27FC236}">
                  <a16:creationId xmlns:a16="http://schemas.microsoft.com/office/drawing/2014/main" id="{14EF979B-B00D-460C-BD56-7EEAFB7E0F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9">
              <a:extLst>
                <a:ext uri="{FF2B5EF4-FFF2-40B4-BE49-F238E27FC236}">
                  <a16:creationId xmlns:a16="http://schemas.microsoft.com/office/drawing/2014/main" id="{3E40F9A1-6B82-400F-9397-26D1D36F1F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Isosceles Triangle 21">
              <a:extLst>
                <a:ext uri="{FF2B5EF4-FFF2-40B4-BE49-F238E27FC236}">
                  <a16:creationId xmlns:a16="http://schemas.microsoft.com/office/drawing/2014/main" id="{2EF7DDF1-FF86-4CA4-B08B-8939557EBD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>
              <a:extLst>
                <a:ext uri="{FF2B5EF4-FFF2-40B4-BE49-F238E27FC236}">
                  <a16:creationId xmlns:a16="http://schemas.microsoft.com/office/drawing/2014/main" id="{6D7C1F89-72B2-4FDC-B9E2-04F52D5C50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D94A7024-D948-494D-8920-BBA2DA07D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Resim 7" descr="dizüstü, bilgisayar, iç mekan, kişi içeren bir resim&#10;&#10;Açıklama otomatik olarak oluşturuldu">
            <a:extLst>
              <a:ext uri="{FF2B5EF4-FFF2-40B4-BE49-F238E27FC236}">
                <a16:creationId xmlns:a16="http://schemas.microsoft.com/office/drawing/2014/main" id="{74E53B91-7D32-4897-B85B-508BC57801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3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-18495"/>
            <a:ext cx="12191980" cy="6857990"/>
          </a:xfrm>
          <a:prstGeom prst="rect">
            <a:avLst/>
          </a:prstGeom>
        </p:spPr>
      </p:pic>
      <p:sp>
        <p:nvSpPr>
          <p:cNvPr id="2" name="Dikdörtgen 1"/>
          <p:cNvSpPr/>
          <p:nvPr/>
        </p:nvSpPr>
        <p:spPr>
          <a:xfrm>
            <a:off x="1033521" y="681482"/>
            <a:ext cx="8596668" cy="53664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</a:pPr>
            <a:r>
              <a:rPr lang="en-US" sz="3200" b="1" dirty="0">
                <a:solidFill>
                  <a:srgbClr val="FFFFFF"/>
                </a:solidFill>
              </a:rPr>
              <a:t>Example Uses of Digital Forensics</a:t>
            </a:r>
          </a:p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endParaRPr lang="en-US" dirty="0">
              <a:solidFill>
                <a:srgbClr val="FFFFFF"/>
              </a:solidFill>
            </a:endParaRPr>
          </a:p>
          <a:p>
            <a:pPr marL="285750" indent="-285750">
              <a:lnSpc>
                <a:spcPct val="150000"/>
              </a:lnSpc>
              <a:spcBef>
                <a:spcPts val="1200"/>
              </a:spcBef>
              <a:buClr>
                <a:schemeClr val="bg1"/>
              </a:buClr>
              <a:buSzPct val="88000"/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rgbClr val="FFFFFF"/>
                </a:solidFill>
              </a:rPr>
              <a:t>Intellectual Property theft</a:t>
            </a:r>
          </a:p>
          <a:p>
            <a:pPr marL="285750" indent="-285750">
              <a:lnSpc>
                <a:spcPct val="150000"/>
              </a:lnSpc>
              <a:spcBef>
                <a:spcPts val="1200"/>
              </a:spcBef>
              <a:buClr>
                <a:schemeClr val="bg1"/>
              </a:buClr>
              <a:buSzPct val="88000"/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rgbClr val="FFFFFF"/>
                </a:solidFill>
              </a:rPr>
              <a:t>Industrial espionage</a:t>
            </a:r>
          </a:p>
          <a:p>
            <a:pPr marL="285750" indent="-285750">
              <a:lnSpc>
                <a:spcPct val="150000"/>
              </a:lnSpc>
              <a:spcBef>
                <a:spcPts val="1200"/>
              </a:spcBef>
              <a:buClr>
                <a:schemeClr val="bg1"/>
              </a:buClr>
              <a:buSzPct val="88000"/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rgbClr val="FFFFFF"/>
                </a:solidFill>
              </a:rPr>
              <a:t>Fraud investigations</a:t>
            </a:r>
          </a:p>
          <a:p>
            <a:pPr marL="285750" indent="-285750">
              <a:lnSpc>
                <a:spcPct val="150000"/>
              </a:lnSpc>
              <a:spcBef>
                <a:spcPts val="1200"/>
              </a:spcBef>
              <a:buClr>
                <a:schemeClr val="bg1"/>
              </a:buClr>
              <a:buSzPct val="88000"/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rgbClr val="FFFFFF"/>
                </a:solidFill>
              </a:rPr>
              <a:t>Inappropriate use of the Internet and email in the workplace</a:t>
            </a:r>
          </a:p>
          <a:p>
            <a:pPr marL="285750" indent="-285750">
              <a:lnSpc>
                <a:spcPct val="150000"/>
              </a:lnSpc>
              <a:spcBef>
                <a:spcPts val="1200"/>
              </a:spcBef>
              <a:buClr>
                <a:schemeClr val="bg1"/>
              </a:buClr>
              <a:buSzPct val="88000"/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rgbClr val="FFFFFF"/>
                </a:solidFill>
              </a:rPr>
              <a:t>Forgeries related matters</a:t>
            </a:r>
          </a:p>
          <a:p>
            <a:pPr marL="285750" indent="-285750">
              <a:lnSpc>
                <a:spcPct val="150000"/>
              </a:lnSpc>
              <a:spcBef>
                <a:spcPts val="1200"/>
              </a:spcBef>
              <a:buClr>
                <a:schemeClr val="bg1"/>
              </a:buClr>
              <a:buSzPct val="88000"/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rgbClr val="FFFFFF"/>
                </a:solidFill>
              </a:rPr>
              <a:t>Issues concern with the regulatory compliance</a:t>
            </a:r>
            <a:endParaRPr lang="en-US" sz="1900" b="0" i="0" dirty="0">
              <a:solidFill>
                <a:srgbClr val="FFFFFF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4331073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10BE40E3-5550-4CDD-B4FD-387C33EBF1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1A6B738-E50C-4653-B343-B9D6A5EA27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98768D6-B28C-40A3-B381-39306F5816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23">
              <a:extLst>
                <a:ext uri="{FF2B5EF4-FFF2-40B4-BE49-F238E27FC236}">
                  <a16:creationId xmlns:a16="http://schemas.microsoft.com/office/drawing/2014/main" id="{B27C15B9-7795-4321-AB30-DF1DEF65C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5">
              <a:extLst>
                <a:ext uri="{FF2B5EF4-FFF2-40B4-BE49-F238E27FC236}">
                  <a16:creationId xmlns:a16="http://schemas.microsoft.com/office/drawing/2014/main" id="{578EC957-1F3F-4C00-B023-C8725C217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3D642632-BBD5-46D6-A91D-9B2BF68219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7">
              <a:extLst>
                <a:ext uri="{FF2B5EF4-FFF2-40B4-BE49-F238E27FC236}">
                  <a16:creationId xmlns:a16="http://schemas.microsoft.com/office/drawing/2014/main" id="{BF9D518D-AFF5-4DE2-AEE2-0EC15479A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8">
              <a:extLst>
                <a:ext uri="{FF2B5EF4-FFF2-40B4-BE49-F238E27FC236}">
                  <a16:creationId xmlns:a16="http://schemas.microsoft.com/office/drawing/2014/main" id="{14EF979B-B00D-460C-BD56-7EEAFB7E0F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9">
              <a:extLst>
                <a:ext uri="{FF2B5EF4-FFF2-40B4-BE49-F238E27FC236}">
                  <a16:creationId xmlns:a16="http://schemas.microsoft.com/office/drawing/2014/main" id="{3E40F9A1-6B82-400F-9397-26D1D36F1F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2EF7DDF1-FF86-4CA4-B08B-8939557EBD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6D7C1F89-72B2-4FDC-B9E2-04F52D5C50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D94A7024-D948-494D-8920-BBA2DA07D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Resim 5" descr="bilgisayar, iç mekan, klavye, elektronik eşyalar içeren bir resim&#10;&#10;Açıklama otomatik olarak oluşturuldu">
            <a:extLst>
              <a:ext uri="{FF2B5EF4-FFF2-40B4-BE49-F238E27FC236}">
                <a16:creationId xmlns:a16="http://schemas.microsoft.com/office/drawing/2014/main" id="{B7816F11-C85B-4D10-B640-7B7790E42D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26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intStrokes/>
                    </a14:imgEffect>
                    <a14:imgEffect>
                      <a14:saturation sat="23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scene3d>
            <a:camera prst="orthographicFront"/>
            <a:lightRig rig="threePt" dir="t"/>
          </a:scene3d>
          <a:sp3d/>
        </p:spPr>
      </p:pic>
      <p:sp>
        <p:nvSpPr>
          <p:cNvPr id="2" name="Dikdörtgen 1"/>
          <p:cNvSpPr/>
          <p:nvPr/>
        </p:nvSpPr>
        <p:spPr>
          <a:xfrm>
            <a:off x="784378" y="1273630"/>
            <a:ext cx="8596668" cy="40314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3600" b="1" dirty="0">
                <a:solidFill>
                  <a:srgbClr val="FFFFFF"/>
                </a:solidFill>
              </a:rPr>
              <a:t>Advantages of Digital forensics</a:t>
            </a:r>
            <a:endParaRPr lang="en-US" sz="3200" b="1" dirty="0">
              <a:solidFill>
                <a:srgbClr val="FFFFFF"/>
              </a:solidFill>
            </a:endParaRPr>
          </a:p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endParaRPr lang="en-US" dirty="0">
              <a:solidFill>
                <a:srgbClr val="FFFFFF"/>
              </a:solidFill>
            </a:endParaRPr>
          </a:p>
          <a:p>
            <a:pPr marL="342900" indent="-342900">
              <a:spcBef>
                <a:spcPts val="1000"/>
              </a:spcBef>
              <a:buClr>
                <a:schemeClr val="bg1"/>
              </a:buClr>
              <a:buSzPct val="87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 To ensure the integrity of the computer system.</a:t>
            </a:r>
          </a:p>
          <a:p>
            <a:pPr marL="342900" indent="-342900">
              <a:spcBef>
                <a:spcPts val="1000"/>
              </a:spcBef>
              <a:buClr>
                <a:schemeClr val="bg1"/>
              </a:buClr>
              <a:buSzPct val="87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 To produce evidence in the court, which can lead to the punishment </a:t>
            </a:r>
            <a:r>
              <a:rPr lang="tr-TR" sz="2000" dirty="0">
                <a:solidFill>
                  <a:srgbClr val="FFFFFF"/>
                </a:solidFill>
              </a:rPr>
              <a:t> </a:t>
            </a:r>
            <a:r>
              <a:rPr lang="en-US" sz="2000" dirty="0">
                <a:solidFill>
                  <a:srgbClr val="FFFFFF"/>
                </a:solidFill>
              </a:rPr>
              <a:t>of the culprit.</a:t>
            </a:r>
          </a:p>
          <a:p>
            <a:pPr marL="342900" indent="-342900">
              <a:spcBef>
                <a:spcPts val="1000"/>
              </a:spcBef>
              <a:buClr>
                <a:schemeClr val="bg1"/>
              </a:buClr>
              <a:buSzPct val="87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 It helps the companies to capture important information if their computer systems or networks are compromised.</a:t>
            </a:r>
          </a:p>
          <a:p>
            <a:pPr marL="342900" indent="-342900">
              <a:spcBef>
                <a:spcPts val="1000"/>
              </a:spcBef>
              <a:buClr>
                <a:schemeClr val="bg1"/>
              </a:buClr>
              <a:buSzPct val="87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 Efficiently tracks down cybercriminals from anywhere in the world.</a:t>
            </a:r>
          </a:p>
        </p:txBody>
      </p:sp>
    </p:spTree>
    <p:extLst>
      <p:ext uri="{BB962C8B-B14F-4D97-AF65-F5344CB8AC3E}">
        <p14:creationId xmlns:p14="http://schemas.microsoft.com/office/powerpoint/2010/main" val="29826968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rushVTI">
  <a:themeElements>
    <a:clrScheme name="AnalogousFromRegularSeedRightStep">
      <a:dk1>
        <a:srgbClr val="000000"/>
      </a:dk1>
      <a:lt1>
        <a:srgbClr val="FFFFFF"/>
      </a:lt1>
      <a:dk2>
        <a:srgbClr val="1A252F"/>
      </a:dk2>
      <a:lt2>
        <a:srgbClr val="F3F0F0"/>
      </a:lt2>
      <a:accent1>
        <a:srgbClr val="45AFAC"/>
      </a:accent1>
      <a:accent2>
        <a:srgbClr val="3B84B1"/>
      </a:accent2>
      <a:accent3>
        <a:srgbClr val="4D64C3"/>
      </a:accent3>
      <a:accent4>
        <a:srgbClr val="583EB3"/>
      </a:accent4>
      <a:accent5>
        <a:srgbClr val="984DC3"/>
      </a:accent5>
      <a:accent6>
        <a:srgbClr val="B13BAB"/>
      </a:accent6>
      <a:hlink>
        <a:srgbClr val="BF3F43"/>
      </a:hlink>
      <a:folHlink>
        <a:srgbClr val="7F7F7F"/>
      </a:folHlink>
    </a:clrScheme>
    <a:fontScheme name="Custom 3">
      <a:majorFont>
        <a:latin typeface="Century Gothic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ushVTI" id="{7102FA3A-9D7B-4497-8C4B-FB535AAFDE06}" vid="{C6D41F62-6FAB-440A-BEC7-CB7BF190811F}"/>
    </a:ext>
  </a:extLst>
</a:theme>
</file>

<file path=ppt/theme/theme2.xml><?xml version="1.0" encoding="utf-8"?>
<a:theme xmlns:a="http://schemas.openxmlformats.org/drawingml/2006/main" name="Yüzeyler">
  <a:themeElements>
    <a:clrScheme name="Özel 1">
      <a:dk1>
        <a:srgbClr val="FFFFFF"/>
      </a:dk1>
      <a:lt1>
        <a:sysClr val="window" lastClr="FFFFFF"/>
      </a:lt1>
      <a:dk2>
        <a:srgbClr val="FFFFFF"/>
      </a:dk2>
      <a:lt2>
        <a:srgbClr val="EBEBEB"/>
      </a:lt2>
      <a:accent1>
        <a:srgbClr val="000000"/>
      </a:accent1>
      <a:accent2>
        <a:srgbClr val="D8D8D8"/>
      </a:accent2>
      <a:accent3>
        <a:srgbClr val="BFBFBF"/>
      </a:accent3>
      <a:accent4>
        <a:srgbClr val="BFBFBF"/>
      </a:accent4>
      <a:accent5>
        <a:srgbClr val="BFBFBF"/>
      </a:accent5>
      <a:accent6>
        <a:srgbClr val="A5A5A5"/>
      </a:accent6>
      <a:hlink>
        <a:srgbClr val="7F7F7F"/>
      </a:hlink>
      <a:folHlink>
        <a:srgbClr val="B0B0B0"/>
      </a:folHlink>
    </a:clrScheme>
    <a:fontScheme name="Yüzeyler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Yüzeyler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3.xml><?xml version="1.0" encoding="utf-8"?>
<a:theme xmlns:a="http://schemas.openxmlformats.org/drawingml/2006/main" name="Ağ Gözü">
  <a:themeElements>
    <a:clrScheme name="Ağ Gözü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Ağ Gözü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Ağ Gözü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4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515</TotalTime>
  <Words>549</Words>
  <Application>Microsoft Office PowerPoint</Application>
  <PresentationFormat>Geniş ekran</PresentationFormat>
  <Paragraphs>75</Paragraphs>
  <Slides>11</Slides>
  <Notes>1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7</vt:i4>
      </vt:variant>
      <vt:variant>
        <vt:lpstr>Tema</vt:lpstr>
      </vt:variant>
      <vt:variant>
        <vt:i4>3</vt:i4>
      </vt:variant>
      <vt:variant>
        <vt:lpstr>Slayt Başlıkları</vt:lpstr>
      </vt:variant>
      <vt:variant>
        <vt:i4>11</vt:i4>
      </vt:variant>
    </vt:vector>
  </HeadingPairs>
  <TitlesOfParts>
    <vt:vector size="21" baseType="lpstr">
      <vt:lpstr>Aldhabi</vt:lpstr>
      <vt:lpstr>Arial</vt:lpstr>
      <vt:lpstr>Calibri</vt:lpstr>
      <vt:lpstr>Century Gothic</vt:lpstr>
      <vt:lpstr>Trebuchet MS</vt:lpstr>
      <vt:lpstr>Wingdings</vt:lpstr>
      <vt:lpstr>Wingdings 3</vt:lpstr>
      <vt:lpstr>BrushVTI</vt:lpstr>
      <vt:lpstr>Yüzeyler</vt:lpstr>
      <vt:lpstr>Ağ Gözü</vt:lpstr>
      <vt:lpstr>PowerPoint Sunusu</vt:lpstr>
      <vt:lpstr>Digital Forencics</vt:lpstr>
      <vt:lpstr> What is Digital Forensics? </vt:lpstr>
      <vt:lpstr> Objectives of Digital Forensics     Here are the essential objectives of using Digital Forensics: </vt:lpstr>
      <vt:lpstr>  Process of Digital forensics  </vt:lpstr>
      <vt:lpstr>PowerPoint Sunusu</vt:lpstr>
      <vt:lpstr>PowerPoint Sunusu</vt:lpstr>
      <vt:lpstr>PowerPoint Sunusu</vt:lpstr>
      <vt:lpstr>PowerPoint Sunusu</vt:lpstr>
      <vt:lpstr>PowerPoint Sunusu</vt:lpstr>
      <vt:lpstr>Thanks for listening...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Digital Forensics</dc:title>
  <dc:creator>asilkan kilic</dc:creator>
  <cp:lastModifiedBy>asilkan kilic</cp:lastModifiedBy>
  <cp:revision>44</cp:revision>
  <dcterms:created xsi:type="dcterms:W3CDTF">2021-03-25T03:57:55Z</dcterms:created>
  <dcterms:modified xsi:type="dcterms:W3CDTF">2021-03-29T08:56:41Z</dcterms:modified>
</cp:coreProperties>
</file>